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2" r:id="rId8"/>
    <p:sldId id="263" r:id="rId9"/>
    <p:sldId id="262" r:id="rId10"/>
    <p:sldId id="285" r:id="rId11"/>
    <p:sldId id="286" r:id="rId12"/>
    <p:sldId id="265"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22AE68-1467-4DD5-ACD4-392AEE45B338}" type="doc">
      <dgm:prSet loTypeId="urn:microsoft.com/office/officeart/2005/8/layout/hProcess9" loCatId="process" qsTypeId="urn:microsoft.com/office/officeart/2005/8/quickstyle/simple3" qsCatId="simple" csTypeId="urn:microsoft.com/office/officeart/2005/8/colors/accent1_2" csCatId="accent1" phldr="1"/>
      <dgm:spPr/>
    </dgm:pt>
    <dgm:pt modelId="{BE7372C7-58E9-4215-B2B3-FB4CEA3CF0AA}">
      <dgm:prSet phldrT="[Testo]"/>
      <dgm:spPr/>
      <dgm:t>
        <a:bodyPr/>
        <a:lstStyle/>
        <a:p>
          <a:r>
            <a:rPr lang="it-IT" dirty="0" smtClean="0"/>
            <a:t>Democrazia</a:t>
          </a:r>
          <a:endParaRPr lang="it-IT" dirty="0"/>
        </a:p>
      </dgm:t>
    </dgm:pt>
    <dgm:pt modelId="{EE4E9A47-090E-4C83-BF95-A32CD69FFC78}" type="parTrans" cxnId="{B85102DB-0036-43AA-87BB-4F6E50B0FC09}">
      <dgm:prSet/>
      <dgm:spPr/>
      <dgm:t>
        <a:bodyPr/>
        <a:lstStyle/>
        <a:p>
          <a:endParaRPr lang="it-IT"/>
        </a:p>
      </dgm:t>
    </dgm:pt>
    <dgm:pt modelId="{E09DF166-4BF8-43C6-94C3-B50C8D9773A1}" type="sibTrans" cxnId="{B85102DB-0036-43AA-87BB-4F6E50B0FC09}">
      <dgm:prSet/>
      <dgm:spPr/>
      <dgm:t>
        <a:bodyPr/>
        <a:lstStyle/>
        <a:p>
          <a:endParaRPr lang="it-IT"/>
        </a:p>
      </dgm:t>
    </dgm:pt>
    <dgm:pt modelId="{7BF35726-E921-408E-B06B-CAE5BD0BC535}">
      <dgm:prSet phldrT="[Testo]"/>
      <dgm:spPr/>
      <dgm:t>
        <a:bodyPr/>
        <a:lstStyle/>
        <a:p>
          <a:r>
            <a:rPr lang="it-IT" b="1" dirty="0" smtClean="0"/>
            <a:t>30 TIRANNI</a:t>
          </a:r>
        </a:p>
        <a:p>
          <a:r>
            <a:rPr lang="it-IT" dirty="0" smtClean="0"/>
            <a:t>- Tra cui </a:t>
          </a:r>
          <a:r>
            <a:rPr lang="it-IT" b="1" dirty="0" smtClean="0"/>
            <a:t>allievi</a:t>
          </a:r>
          <a:r>
            <a:rPr lang="it-IT" dirty="0" smtClean="0"/>
            <a:t> di Socrate </a:t>
          </a:r>
          <a:endParaRPr lang="it-IT" dirty="0"/>
        </a:p>
      </dgm:t>
    </dgm:pt>
    <dgm:pt modelId="{8D4A5C05-6146-4CAD-AC30-DAF0C4C48900}" type="parTrans" cxnId="{DE18EFF4-D911-481D-95AF-ED2D81D615F4}">
      <dgm:prSet/>
      <dgm:spPr/>
      <dgm:t>
        <a:bodyPr/>
        <a:lstStyle/>
        <a:p>
          <a:endParaRPr lang="it-IT"/>
        </a:p>
      </dgm:t>
    </dgm:pt>
    <dgm:pt modelId="{8E0EEFEB-F963-4E86-BB18-DDF456F7B1D0}" type="sibTrans" cxnId="{DE18EFF4-D911-481D-95AF-ED2D81D615F4}">
      <dgm:prSet/>
      <dgm:spPr/>
      <dgm:t>
        <a:bodyPr/>
        <a:lstStyle/>
        <a:p>
          <a:endParaRPr lang="it-IT"/>
        </a:p>
      </dgm:t>
    </dgm:pt>
    <dgm:pt modelId="{C6747E48-9F85-413C-87F9-07C6A796A23A}">
      <dgm:prSet phldrT="[Testo]"/>
      <dgm:spPr/>
      <dgm:t>
        <a:bodyPr/>
        <a:lstStyle/>
        <a:p>
          <a:r>
            <a:rPr lang="it-IT" dirty="0" smtClean="0"/>
            <a:t>Democrazia</a:t>
          </a:r>
        </a:p>
        <a:p>
          <a:r>
            <a:rPr lang="it-IT" dirty="0" smtClean="0"/>
            <a:t>- </a:t>
          </a:r>
          <a:r>
            <a:rPr lang="it-IT" b="1" dirty="0" smtClean="0"/>
            <a:t>debole</a:t>
          </a:r>
          <a:endParaRPr lang="it-IT" b="1" dirty="0"/>
        </a:p>
      </dgm:t>
    </dgm:pt>
    <dgm:pt modelId="{CC0EED5A-5EC7-440A-9F1E-B145E31B9270}" type="parTrans" cxnId="{3AE35F5B-5902-43BE-BE62-57790977DACF}">
      <dgm:prSet/>
      <dgm:spPr/>
      <dgm:t>
        <a:bodyPr/>
        <a:lstStyle/>
        <a:p>
          <a:endParaRPr lang="it-IT"/>
        </a:p>
      </dgm:t>
    </dgm:pt>
    <dgm:pt modelId="{65B3C319-D151-45F3-B82C-1140062140C2}" type="sibTrans" cxnId="{3AE35F5B-5902-43BE-BE62-57790977DACF}">
      <dgm:prSet/>
      <dgm:spPr/>
      <dgm:t>
        <a:bodyPr/>
        <a:lstStyle/>
        <a:p>
          <a:endParaRPr lang="it-IT"/>
        </a:p>
      </dgm:t>
    </dgm:pt>
    <dgm:pt modelId="{07EF1738-F65D-4D50-ACC9-283CA2D24415}" type="pres">
      <dgm:prSet presAssocID="{C422AE68-1467-4DD5-ACD4-392AEE45B338}" presName="CompostProcess" presStyleCnt="0">
        <dgm:presLayoutVars>
          <dgm:dir/>
          <dgm:resizeHandles val="exact"/>
        </dgm:presLayoutVars>
      </dgm:prSet>
      <dgm:spPr/>
    </dgm:pt>
    <dgm:pt modelId="{A4D33751-C41D-4E03-9C8B-AFB248FCBABE}" type="pres">
      <dgm:prSet presAssocID="{C422AE68-1467-4DD5-ACD4-392AEE45B338}" presName="arrow" presStyleLbl="bgShp" presStyleIdx="0" presStyleCnt="1" custScaleX="117647"/>
      <dgm:spPr/>
    </dgm:pt>
    <dgm:pt modelId="{94B1A990-5D82-4722-B85A-C6928EEDA1BA}" type="pres">
      <dgm:prSet presAssocID="{C422AE68-1467-4DD5-ACD4-392AEE45B338}" presName="linearProcess" presStyleCnt="0"/>
      <dgm:spPr/>
    </dgm:pt>
    <dgm:pt modelId="{97F38800-9ACA-4A9C-B397-672D521C7449}" type="pres">
      <dgm:prSet presAssocID="{BE7372C7-58E9-4215-B2B3-FB4CEA3CF0AA}" presName="textNode" presStyleLbl="node1" presStyleIdx="0" presStyleCnt="3">
        <dgm:presLayoutVars>
          <dgm:bulletEnabled val="1"/>
        </dgm:presLayoutVars>
      </dgm:prSet>
      <dgm:spPr/>
      <dgm:t>
        <a:bodyPr/>
        <a:lstStyle/>
        <a:p>
          <a:endParaRPr lang="it-IT"/>
        </a:p>
      </dgm:t>
    </dgm:pt>
    <dgm:pt modelId="{14ACDA05-B766-4071-9A83-BC3E0BE219F1}" type="pres">
      <dgm:prSet presAssocID="{E09DF166-4BF8-43C6-94C3-B50C8D9773A1}" presName="sibTrans" presStyleCnt="0"/>
      <dgm:spPr/>
    </dgm:pt>
    <dgm:pt modelId="{4E50F386-4CA9-43B9-A168-66B4FB481223}" type="pres">
      <dgm:prSet presAssocID="{7BF35726-E921-408E-B06B-CAE5BD0BC535}" presName="textNode" presStyleLbl="node1" presStyleIdx="1" presStyleCnt="3">
        <dgm:presLayoutVars>
          <dgm:bulletEnabled val="1"/>
        </dgm:presLayoutVars>
      </dgm:prSet>
      <dgm:spPr/>
      <dgm:t>
        <a:bodyPr/>
        <a:lstStyle/>
        <a:p>
          <a:endParaRPr lang="it-IT"/>
        </a:p>
      </dgm:t>
    </dgm:pt>
    <dgm:pt modelId="{D529912E-EE78-49FB-8815-3B9722CEDDB4}" type="pres">
      <dgm:prSet presAssocID="{8E0EEFEB-F963-4E86-BB18-DDF456F7B1D0}" presName="sibTrans" presStyleCnt="0"/>
      <dgm:spPr/>
    </dgm:pt>
    <dgm:pt modelId="{CD862C75-8858-4EDD-9328-CB1956A5FF04}" type="pres">
      <dgm:prSet presAssocID="{C6747E48-9F85-413C-87F9-07C6A796A23A}" presName="textNode" presStyleLbl="node1" presStyleIdx="2" presStyleCnt="3">
        <dgm:presLayoutVars>
          <dgm:bulletEnabled val="1"/>
        </dgm:presLayoutVars>
      </dgm:prSet>
      <dgm:spPr/>
      <dgm:t>
        <a:bodyPr/>
        <a:lstStyle/>
        <a:p>
          <a:endParaRPr lang="it-IT"/>
        </a:p>
      </dgm:t>
    </dgm:pt>
  </dgm:ptLst>
  <dgm:cxnLst>
    <dgm:cxn modelId="{46EB2926-3E43-4EDD-BAA0-30EF377CB2E8}" type="presOf" srcId="{C422AE68-1467-4DD5-ACD4-392AEE45B338}" destId="{07EF1738-F65D-4D50-ACC9-283CA2D24415}" srcOrd="0" destOrd="0" presId="urn:microsoft.com/office/officeart/2005/8/layout/hProcess9"/>
    <dgm:cxn modelId="{25E13D58-8F14-4934-BDB0-D962268BD497}" type="presOf" srcId="{BE7372C7-58E9-4215-B2B3-FB4CEA3CF0AA}" destId="{97F38800-9ACA-4A9C-B397-672D521C7449}" srcOrd="0" destOrd="0" presId="urn:microsoft.com/office/officeart/2005/8/layout/hProcess9"/>
    <dgm:cxn modelId="{3AE35F5B-5902-43BE-BE62-57790977DACF}" srcId="{C422AE68-1467-4DD5-ACD4-392AEE45B338}" destId="{C6747E48-9F85-413C-87F9-07C6A796A23A}" srcOrd="2" destOrd="0" parTransId="{CC0EED5A-5EC7-440A-9F1E-B145E31B9270}" sibTransId="{65B3C319-D151-45F3-B82C-1140062140C2}"/>
    <dgm:cxn modelId="{4651339D-84E1-49C0-BDDF-D17FE0B2CD64}" type="presOf" srcId="{7BF35726-E921-408E-B06B-CAE5BD0BC535}" destId="{4E50F386-4CA9-43B9-A168-66B4FB481223}" srcOrd="0" destOrd="0" presId="urn:microsoft.com/office/officeart/2005/8/layout/hProcess9"/>
    <dgm:cxn modelId="{B85102DB-0036-43AA-87BB-4F6E50B0FC09}" srcId="{C422AE68-1467-4DD5-ACD4-392AEE45B338}" destId="{BE7372C7-58E9-4215-B2B3-FB4CEA3CF0AA}" srcOrd="0" destOrd="0" parTransId="{EE4E9A47-090E-4C83-BF95-A32CD69FFC78}" sibTransId="{E09DF166-4BF8-43C6-94C3-B50C8D9773A1}"/>
    <dgm:cxn modelId="{A3385D77-7264-45C1-9605-84C27099CCA2}" type="presOf" srcId="{C6747E48-9F85-413C-87F9-07C6A796A23A}" destId="{CD862C75-8858-4EDD-9328-CB1956A5FF04}" srcOrd="0" destOrd="0" presId="urn:microsoft.com/office/officeart/2005/8/layout/hProcess9"/>
    <dgm:cxn modelId="{DE18EFF4-D911-481D-95AF-ED2D81D615F4}" srcId="{C422AE68-1467-4DD5-ACD4-392AEE45B338}" destId="{7BF35726-E921-408E-B06B-CAE5BD0BC535}" srcOrd="1" destOrd="0" parTransId="{8D4A5C05-6146-4CAD-AC30-DAF0C4C48900}" sibTransId="{8E0EEFEB-F963-4E86-BB18-DDF456F7B1D0}"/>
    <dgm:cxn modelId="{2D874F49-95FD-4E3F-829A-984E1F5BF959}" type="presParOf" srcId="{07EF1738-F65D-4D50-ACC9-283CA2D24415}" destId="{A4D33751-C41D-4E03-9C8B-AFB248FCBABE}" srcOrd="0" destOrd="0" presId="urn:microsoft.com/office/officeart/2005/8/layout/hProcess9"/>
    <dgm:cxn modelId="{F00E3F93-8AB4-453D-8FF2-E2D30B1C363C}" type="presParOf" srcId="{07EF1738-F65D-4D50-ACC9-283CA2D24415}" destId="{94B1A990-5D82-4722-B85A-C6928EEDA1BA}" srcOrd="1" destOrd="0" presId="urn:microsoft.com/office/officeart/2005/8/layout/hProcess9"/>
    <dgm:cxn modelId="{71BC1D36-BCF8-41BC-81A2-2224F838B4E0}" type="presParOf" srcId="{94B1A990-5D82-4722-B85A-C6928EEDA1BA}" destId="{97F38800-9ACA-4A9C-B397-672D521C7449}" srcOrd="0" destOrd="0" presId="urn:microsoft.com/office/officeart/2005/8/layout/hProcess9"/>
    <dgm:cxn modelId="{D36B4950-6EDE-43B5-9F3E-6D3E3CE11CA8}" type="presParOf" srcId="{94B1A990-5D82-4722-B85A-C6928EEDA1BA}" destId="{14ACDA05-B766-4071-9A83-BC3E0BE219F1}" srcOrd="1" destOrd="0" presId="urn:microsoft.com/office/officeart/2005/8/layout/hProcess9"/>
    <dgm:cxn modelId="{661A7111-5E6A-4E80-B9C0-242821BAAFB5}" type="presParOf" srcId="{94B1A990-5D82-4722-B85A-C6928EEDA1BA}" destId="{4E50F386-4CA9-43B9-A168-66B4FB481223}" srcOrd="2" destOrd="0" presId="urn:microsoft.com/office/officeart/2005/8/layout/hProcess9"/>
    <dgm:cxn modelId="{31CD6A63-C7B3-4770-A869-5447F4CFB48B}" type="presParOf" srcId="{94B1A990-5D82-4722-B85A-C6928EEDA1BA}" destId="{D529912E-EE78-49FB-8815-3B9722CEDDB4}" srcOrd="3" destOrd="0" presId="urn:microsoft.com/office/officeart/2005/8/layout/hProcess9"/>
    <dgm:cxn modelId="{A4BD1D98-7C38-4FA7-B12B-19041AA65C85}" type="presParOf" srcId="{94B1A990-5D82-4722-B85A-C6928EEDA1BA}" destId="{CD862C75-8858-4EDD-9328-CB1956A5FF04}"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22AE68-1467-4DD5-ACD4-392AEE45B338}" type="doc">
      <dgm:prSet loTypeId="urn:microsoft.com/office/officeart/2005/8/layout/hProcess9" loCatId="process" qsTypeId="urn:microsoft.com/office/officeart/2005/8/quickstyle/simple3" qsCatId="simple" csTypeId="urn:microsoft.com/office/officeart/2005/8/colors/accent1_2" csCatId="accent1" phldr="1"/>
      <dgm:spPr/>
    </dgm:pt>
    <dgm:pt modelId="{BE7372C7-58E9-4215-B2B3-FB4CEA3CF0AA}">
      <dgm:prSet phldrT="[Testo]"/>
      <dgm:spPr/>
      <dgm:t>
        <a:bodyPr/>
        <a:lstStyle/>
        <a:p>
          <a:r>
            <a:rPr lang="it-IT" dirty="0" smtClean="0"/>
            <a:t>Democrazia</a:t>
          </a:r>
          <a:endParaRPr lang="it-IT" dirty="0"/>
        </a:p>
      </dgm:t>
    </dgm:pt>
    <dgm:pt modelId="{EE4E9A47-090E-4C83-BF95-A32CD69FFC78}" type="parTrans" cxnId="{B85102DB-0036-43AA-87BB-4F6E50B0FC09}">
      <dgm:prSet/>
      <dgm:spPr/>
      <dgm:t>
        <a:bodyPr/>
        <a:lstStyle/>
        <a:p>
          <a:endParaRPr lang="it-IT"/>
        </a:p>
      </dgm:t>
    </dgm:pt>
    <dgm:pt modelId="{E09DF166-4BF8-43C6-94C3-B50C8D9773A1}" type="sibTrans" cxnId="{B85102DB-0036-43AA-87BB-4F6E50B0FC09}">
      <dgm:prSet/>
      <dgm:spPr/>
      <dgm:t>
        <a:bodyPr/>
        <a:lstStyle/>
        <a:p>
          <a:endParaRPr lang="it-IT"/>
        </a:p>
      </dgm:t>
    </dgm:pt>
    <dgm:pt modelId="{7BF35726-E921-408E-B06B-CAE5BD0BC535}">
      <dgm:prSet phldrT="[Testo]"/>
      <dgm:spPr/>
      <dgm:t>
        <a:bodyPr/>
        <a:lstStyle/>
        <a:p>
          <a:r>
            <a:rPr lang="it-IT" b="1" dirty="0" smtClean="0"/>
            <a:t>30 TIRANNI</a:t>
          </a:r>
        </a:p>
        <a:p>
          <a:r>
            <a:rPr lang="it-IT" dirty="0" smtClean="0"/>
            <a:t>- Tra cui </a:t>
          </a:r>
          <a:r>
            <a:rPr lang="it-IT" b="1" dirty="0" smtClean="0"/>
            <a:t>allievi</a:t>
          </a:r>
          <a:r>
            <a:rPr lang="it-IT" dirty="0" smtClean="0"/>
            <a:t> di Socrate </a:t>
          </a:r>
          <a:endParaRPr lang="it-IT" dirty="0"/>
        </a:p>
      </dgm:t>
    </dgm:pt>
    <dgm:pt modelId="{8D4A5C05-6146-4CAD-AC30-DAF0C4C48900}" type="parTrans" cxnId="{DE18EFF4-D911-481D-95AF-ED2D81D615F4}">
      <dgm:prSet/>
      <dgm:spPr/>
      <dgm:t>
        <a:bodyPr/>
        <a:lstStyle/>
        <a:p>
          <a:endParaRPr lang="it-IT"/>
        </a:p>
      </dgm:t>
    </dgm:pt>
    <dgm:pt modelId="{8E0EEFEB-F963-4E86-BB18-DDF456F7B1D0}" type="sibTrans" cxnId="{DE18EFF4-D911-481D-95AF-ED2D81D615F4}">
      <dgm:prSet/>
      <dgm:spPr/>
      <dgm:t>
        <a:bodyPr/>
        <a:lstStyle/>
        <a:p>
          <a:endParaRPr lang="it-IT"/>
        </a:p>
      </dgm:t>
    </dgm:pt>
    <dgm:pt modelId="{C6747E48-9F85-413C-87F9-07C6A796A23A}">
      <dgm:prSet phldrT="[Testo]"/>
      <dgm:spPr/>
      <dgm:t>
        <a:bodyPr/>
        <a:lstStyle/>
        <a:p>
          <a:r>
            <a:rPr lang="it-IT" dirty="0" smtClean="0"/>
            <a:t>Democrazia</a:t>
          </a:r>
        </a:p>
        <a:p>
          <a:r>
            <a:rPr lang="it-IT" dirty="0" smtClean="0"/>
            <a:t>- </a:t>
          </a:r>
          <a:r>
            <a:rPr lang="it-IT" b="1" dirty="0" smtClean="0"/>
            <a:t>debole</a:t>
          </a:r>
          <a:endParaRPr lang="it-IT" b="1" dirty="0"/>
        </a:p>
      </dgm:t>
    </dgm:pt>
    <dgm:pt modelId="{CC0EED5A-5EC7-440A-9F1E-B145E31B9270}" type="parTrans" cxnId="{3AE35F5B-5902-43BE-BE62-57790977DACF}">
      <dgm:prSet/>
      <dgm:spPr/>
      <dgm:t>
        <a:bodyPr/>
        <a:lstStyle/>
        <a:p>
          <a:endParaRPr lang="it-IT"/>
        </a:p>
      </dgm:t>
    </dgm:pt>
    <dgm:pt modelId="{65B3C319-D151-45F3-B82C-1140062140C2}" type="sibTrans" cxnId="{3AE35F5B-5902-43BE-BE62-57790977DACF}">
      <dgm:prSet/>
      <dgm:spPr/>
      <dgm:t>
        <a:bodyPr/>
        <a:lstStyle/>
        <a:p>
          <a:endParaRPr lang="it-IT"/>
        </a:p>
      </dgm:t>
    </dgm:pt>
    <dgm:pt modelId="{07EF1738-F65D-4D50-ACC9-283CA2D24415}" type="pres">
      <dgm:prSet presAssocID="{C422AE68-1467-4DD5-ACD4-392AEE45B338}" presName="CompostProcess" presStyleCnt="0">
        <dgm:presLayoutVars>
          <dgm:dir/>
          <dgm:resizeHandles val="exact"/>
        </dgm:presLayoutVars>
      </dgm:prSet>
      <dgm:spPr/>
    </dgm:pt>
    <dgm:pt modelId="{A4D33751-C41D-4E03-9C8B-AFB248FCBABE}" type="pres">
      <dgm:prSet presAssocID="{C422AE68-1467-4DD5-ACD4-392AEE45B338}" presName="arrow" presStyleLbl="bgShp" presStyleIdx="0" presStyleCnt="1" custScaleX="117647"/>
      <dgm:spPr/>
    </dgm:pt>
    <dgm:pt modelId="{94B1A990-5D82-4722-B85A-C6928EEDA1BA}" type="pres">
      <dgm:prSet presAssocID="{C422AE68-1467-4DD5-ACD4-392AEE45B338}" presName="linearProcess" presStyleCnt="0"/>
      <dgm:spPr/>
    </dgm:pt>
    <dgm:pt modelId="{97F38800-9ACA-4A9C-B397-672D521C7449}" type="pres">
      <dgm:prSet presAssocID="{BE7372C7-58E9-4215-B2B3-FB4CEA3CF0AA}" presName="textNode" presStyleLbl="node1" presStyleIdx="0" presStyleCnt="3">
        <dgm:presLayoutVars>
          <dgm:bulletEnabled val="1"/>
        </dgm:presLayoutVars>
      </dgm:prSet>
      <dgm:spPr/>
      <dgm:t>
        <a:bodyPr/>
        <a:lstStyle/>
        <a:p>
          <a:endParaRPr lang="it-IT"/>
        </a:p>
      </dgm:t>
    </dgm:pt>
    <dgm:pt modelId="{14ACDA05-B766-4071-9A83-BC3E0BE219F1}" type="pres">
      <dgm:prSet presAssocID="{E09DF166-4BF8-43C6-94C3-B50C8D9773A1}" presName="sibTrans" presStyleCnt="0"/>
      <dgm:spPr/>
    </dgm:pt>
    <dgm:pt modelId="{4E50F386-4CA9-43B9-A168-66B4FB481223}" type="pres">
      <dgm:prSet presAssocID="{7BF35726-E921-408E-B06B-CAE5BD0BC535}" presName="textNode" presStyleLbl="node1" presStyleIdx="1" presStyleCnt="3">
        <dgm:presLayoutVars>
          <dgm:bulletEnabled val="1"/>
        </dgm:presLayoutVars>
      </dgm:prSet>
      <dgm:spPr/>
      <dgm:t>
        <a:bodyPr/>
        <a:lstStyle/>
        <a:p>
          <a:endParaRPr lang="it-IT"/>
        </a:p>
      </dgm:t>
    </dgm:pt>
    <dgm:pt modelId="{D529912E-EE78-49FB-8815-3B9722CEDDB4}" type="pres">
      <dgm:prSet presAssocID="{8E0EEFEB-F963-4E86-BB18-DDF456F7B1D0}" presName="sibTrans" presStyleCnt="0"/>
      <dgm:spPr/>
    </dgm:pt>
    <dgm:pt modelId="{CD862C75-8858-4EDD-9328-CB1956A5FF04}" type="pres">
      <dgm:prSet presAssocID="{C6747E48-9F85-413C-87F9-07C6A796A23A}" presName="textNode" presStyleLbl="node1" presStyleIdx="2" presStyleCnt="3">
        <dgm:presLayoutVars>
          <dgm:bulletEnabled val="1"/>
        </dgm:presLayoutVars>
      </dgm:prSet>
      <dgm:spPr/>
      <dgm:t>
        <a:bodyPr/>
        <a:lstStyle/>
        <a:p>
          <a:endParaRPr lang="it-IT"/>
        </a:p>
      </dgm:t>
    </dgm:pt>
  </dgm:ptLst>
  <dgm:cxnLst>
    <dgm:cxn modelId="{9457D3E0-0885-481B-9F79-29BDCF5AB7AF}" type="presOf" srcId="{C422AE68-1467-4DD5-ACD4-392AEE45B338}" destId="{07EF1738-F65D-4D50-ACC9-283CA2D24415}" srcOrd="0" destOrd="0" presId="urn:microsoft.com/office/officeart/2005/8/layout/hProcess9"/>
    <dgm:cxn modelId="{2B249C04-F1DC-49A2-80A8-8BA29BC98240}" type="presOf" srcId="{C6747E48-9F85-413C-87F9-07C6A796A23A}" destId="{CD862C75-8858-4EDD-9328-CB1956A5FF04}" srcOrd="0" destOrd="0" presId="urn:microsoft.com/office/officeart/2005/8/layout/hProcess9"/>
    <dgm:cxn modelId="{3AE35F5B-5902-43BE-BE62-57790977DACF}" srcId="{C422AE68-1467-4DD5-ACD4-392AEE45B338}" destId="{C6747E48-9F85-413C-87F9-07C6A796A23A}" srcOrd="2" destOrd="0" parTransId="{CC0EED5A-5EC7-440A-9F1E-B145E31B9270}" sibTransId="{65B3C319-D151-45F3-B82C-1140062140C2}"/>
    <dgm:cxn modelId="{7CF0EAD6-7180-456F-8CAE-B1DF1B2372D5}" type="presOf" srcId="{7BF35726-E921-408E-B06B-CAE5BD0BC535}" destId="{4E50F386-4CA9-43B9-A168-66B4FB481223}" srcOrd="0" destOrd="0" presId="urn:microsoft.com/office/officeart/2005/8/layout/hProcess9"/>
    <dgm:cxn modelId="{B85102DB-0036-43AA-87BB-4F6E50B0FC09}" srcId="{C422AE68-1467-4DD5-ACD4-392AEE45B338}" destId="{BE7372C7-58E9-4215-B2B3-FB4CEA3CF0AA}" srcOrd="0" destOrd="0" parTransId="{EE4E9A47-090E-4C83-BF95-A32CD69FFC78}" sibTransId="{E09DF166-4BF8-43C6-94C3-B50C8D9773A1}"/>
    <dgm:cxn modelId="{B2834B9B-6679-41C9-8C52-0475B3477E1A}" type="presOf" srcId="{BE7372C7-58E9-4215-B2B3-FB4CEA3CF0AA}" destId="{97F38800-9ACA-4A9C-B397-672D521C7449}" srcOrd="0" destOrd="0" presId="urn:microsoft.com/office/officeart/2005/8/layout/hProcess9"/>
    <dgm:cxn modelId="{DE18EFF4-D911-481D-95AF-ED2D81D615F4}" srcId="{C422AE68-1467-4DD5-ACD4-392AEE45B338}" destId="{7BF35726-E921-408E-B06B-CAE5BD0BC535}" srcOrd="1" destOrd="0" parTransId="{8D4A5C05-6146-4CAD-AC30-DAF0C4C48900}" sibTransId="{8E0EEFEB-F963-4E86-BB18-DDF456F7B1D0}"/>
    <dgm:cxn modelId="{9691AA6D-CE42-4965-9FEA-BBA94F4B6175}" type="presParOf" srcId="{07EF1738-F65D-4D50-ACC9-283CA2D24415}" destId="{A4D33751-C41D-4E03-9C8B-AFB248FCBABE}" srcOrd="0" destOrd="0" presId="urn:microsoft.com/office/officeart/2005/8/layout/hProcess9"/>
    <dgm:cxn modelId="{8E1575A3-7AC9-48A1-BFAD-BCEDA1DC2CC0}" type="presParOf" srcId="{07EF1738-F65D-4D50-ACC9-283CA2D24415}" destId="{94B1A990-5D82-4722-B85A-C6928EEDA1BA}" srcOrd="1" destOrd="0" presId="urn:microsoft.com/office/officeart/2005/8/layout/hProcess9"/>
    <dgm:cxn modelId="{CD0467EC-BE41-4486-9714-26777360DCC8}" type="presParOf" srcId="{94B1A990-5D82-4722-B85A-C6928EEDA1BA}" destId="{97F38800-9ACA-4A9C-B397-672D521C7449}" srcOrd="0" destOrd="0" presId="urn:microsoft.com/office/officeart/2005/8/layout/hProcess9"/>
    <dgm:cxn modelId="{BCE9C7E5-B0CE-4EF0-BB6B-800EE7A0C57E}" type="presParOf" srcId="{94B1A990-5D82-4722-B85A-C6928EEDA1BA}" destId="{14ACDA05-B766-4071-9A83-BC3E0BE219F1}" srcOrd="1" destOrd="0" presId="urn:microsoft.com/office/officeart/2005/8/layout/hProcess9"/>
    <dgm:cxn modelId="{7E9F25C8-8ACA-4CC7-8DE9-C492AC39AD53}" type="presParOf" srcId="{94B1A990-5D82-4722-B85A-C6928EEDA1BA}" destId="{4E50F386-4CA9-43B9-A168-66B4FB481223}" srcOrd="2" destOrd="0" presId="urn:microsoft.com/office/officeart/2005/8/layout/hProcess9"/>
    <dgm:cxn modelId="{C1DB6534-003B-40E2-A9A7-2DCF4548D353}" type="presParOf" srcId="{94B1A990-5D82-4722-B85A-C6928EEDA1BA}" destId="{D529912E-EE78-49FB-8815-3B9722CEDDB4}" srcOrd="3" destOrd="0" presId="urn:microsoft.com/office/officeart/2005/8/layout/hProcess9"/>
    <dgm:cxn modelId="{64D8FEF9-E26B-4BA6-9A6F-144A9EA6C854}" type="presParOf" srcId="{94B1A990-5D82-4722-B85A-C6928EEDA1BA}" destId="{CD862C75-8858-4EDD-9328-CB1956A5FF04}"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D33751-C41D-4E03-9C8B-AFB248FCBABE}">
      <dsp:nvSpPr>
        <dsp:cNvPr id="0" name=""/>
        <dsp:cNvSpPr/>
      </dsp:nvSpPr>
      <dsp:spPr>
        <a:xfrm>
          <a:off x="2" y="0"/>
          <a:ext cx="8568947" cy="2592288"/>
        </a:xfrm>
        <a:prstGeom prst="rightArrow">
          <a:avLst/>
        </a:prstGeom>
        <a:solidFill>
          <a:schemeClr val="accent1">
            <a:tint val="40000"/>
            <a:hueOff val="0"/>
            <a:satOff val="0"/>
            <a:lumOff val="0"/>
            <a:alphaOff val="0"/>
          </a:schemeClr>
        </a:solidFill>
        <a:ln>
          <a:noFill/>
        </a:ln>
        <a:effectLst>
          <a:outerShdw blurRad="38100" dist="25400" dir="5400000" algn="t" rotWithShape="0">
            <a:srgbClr val="000000">
              <a:alpha val="50000"/>
            </a:srgbClr>
          </a:outerShdw>
        </a:effectLst>
      </dsp:spPr>
      <dsp:style>
        <a:lnRef idx="0">
          <a:scrgbClr r="0" g="0" b="0"/>
        </a:lnRef>
        <a:fillRef idx="1">
          <a:scrgbClr r="0" g="0" b="0"/>
        </a:fillRef>
        <a:effectRef idx="1">
          <a:scrgbClr r="0" g="0" b="0"/>
        </a:effectRef>
        <a:fontRef idx="minor"/>
      </dsp:style>
    </dsp:sp>
    <dsp:sp modelId="{97F38800-9ACA-4A9C-B397-672D521C7449}">
      <dsp:nvSpPr>
        <dsp:cNvPr id="0" name=""/>
        <dsp:cNvSpPr/>
      </dsp:nvSpPr>
      <dsp:spPr>
        <a:xfrm>
          <a:off x="2820" y="777686"/>
          <a:ext cx="2722081" cy="1036915"/>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Democrazia</a:t>
          </a:r>
          <a:endParaRPr lang="it-IT" sz="2000" kern="1200" dirty="0"/>
        </a:p>
      </dsp:txBody>
      <dsp:txXfrm>
        <a:off x="2820" y="777686"/>
        <a:ext cx="2722081" cy="1036915"/>
      </dsp:txXfrm>
    </dsp:sp>
    <dsp:sp modelId="{4E50F386-4CA9-43B9-A168-66B4FB481223}">
      <dsp:nvSpPr>
        <dsp:cNvPr id="0" name=""/>
        <dsp:cNvSpPr/>
      </dsp:nvSpPr>
      <dsp:spPr>
        <a:xfrm>
          <a:off x="2923435" y="777686"/>
          <a:ext cx="2722081" cy="1036915"/>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b="1" kern="1200" dirty="0" smtClean="0"/>
            <a:t>30 TIRANNI</a:t>
          </a:r>
        </a:p>
        <a:p>
          <a:pPr lvl="0" algn="ctr" defTabSz="889000">
            <a:lnSpc>
              <a:spcPct val="90000"/>
            </a:lnSpc>
            <a:spcBef>
              <a:spcPct val="0"/>
            </a:spcBef>
            <a:spcAft>
              <a:spcPct val="35000"/>
            </a:spcAft>
          </a:pPr>
          <a:r>
            <a:rPr lang="it-IT" sz="2000" kern="1200" dirty="0" smtClean="0"/>
            <a:t>- Tra cui </a:t>
          </a:r>
          <a:r>
            <a:rPr lang="it-IT" sz="2000" b="1" kern="1200" dirty="0" smtClean="0"/>
            <a:t>allievi</a:t>
          </a:r>
          <a:r>
            <a:rPr lang="it-IT" sz="2000" kern="1200" dirty="0" smtClean="0"/>
            <a:t> di Socrate </a:t>
          </a:r>
          <a:endParaRPr lang="it-IT" sz="2000" kern="1200" dirty="0"/>
        </a:p>
      </dsp:txBody>
      <dsp:txXfrm>
        <a:off x="2923435" y="777686"/>
        <a:ext cx="2722081" cy="1036915"/>
      </dsp:txXfrm>
    </dsp:sp>
    <dsp:sp modelId="{CD862C75-8858-4EDD-9328-CB1956A5FF04}">
      <dsp:nvSpPr>
        <dsp:cNvPr id="0" name=""/>
        <dsp:cNvSpPr/>
      </dsp:nvSpPr>
      <dsp:spPr>
        <a:xfrm>
          <a:off x="5844050" y="777686"/>
          <a:ext cx="2722081" cy="1036915"/>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Democrazia</a:t>
          </a:r>
        </a:p>
        <a:p>
          <a:pPr lvl="0" algn="ctr" defTabSz="889000">
            <a:lnSpc>
              <a:spcPct val="90000"/>
            </a:lnSpc>
            <a:spcBef>
              <a:spcPct val="0"/>
            </a:spcBef>
            <a:spcAft>
              <a:spcPct val="35000"/>
            </a:spcAft>
          </a:pPr>
          <a:r>
            <a:rPr lang="it-IT" sz="2000" kern="1200" dirty="0" smtClean="0"/>
            <a:t>- </a:t>
          </a:r>
          <a:r>
            <a:rPr lang="it-IT" sz="2000" b="1" kern="1200" dirty="0" smtClean="0"/>
            <a:t>debole</a:t>
          </a:r>
          <a:endParaRPr lang="it-IT" sz="2000" b="1" kern="1200" dirty="0"/>
        </a:p>
      </dsp:txBody>
      <dsp:txXfrm>
        <a:off x="5844050" y="777686"/>
        <a:ext cx="2722081" cy="103691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D33751-C41D-4E03-9C8B-AFB248FCBABE}">
      <dsp:nvSpPr>
        <dsp:cNvPr id="0" name=""/>
        <dsp:cNvSpPr/>
      </dsp:nvSpPr>
      <dsp:spPr>
        <a:xfrm>
          <a:off x="2" y="0"/>
          <a:ext cx="8568947" cy="2592288"/>
        </a:xfrm>
        <a:prstGeom prst="rightArrow">
          <a:avLst/>
        </a:prstGeom>
        <a:solidFill>
          <a:schemeClr val="accent1">
            <a:tint val="40000"/>
            <a:hueOff val="0"/>
            <a:satOff val="0"/>
            <a:lumOff val="0"/>
            <a:alphaOff val="0"/>
          </a:schemeClr>
        </a:solidFill>
        <a:ln>
          <a:noFill/>
        </a:ln>
        <a:effectLst>
          <a:outerShdw blurRad="38100" dist="25400" dir="5400000" algn="t" rotWithShape="0">
            <a:srgbClr val="000000">
              <a:alpha val="50000"/>
            </a:srgbClr>
          </a:outerShdw>
        </a:effectLst>
      </dsp:spPr>
      <dsp:style>
        <a:lnRef idx="0">
          <a:scrgbClr r="0" g="0" b="0"/>
        </a:lnRef>
        <a:fillRef idx="1">
          <a:scrgbClr r="0" g="0" b="0"/>
        </a:fillRef>
        <a:effectRef idx="1">
          <a:scrgbClr r="0" g="0" b="0"/>
        </a:effectRef>
        <a:fontRef idx="minor"/>
      </dsp:style>
    </dsp:sp>
    <dsp:sp modelId="{97F38800-9ACA-4A9C-B397-672D521C7449}">
      <dsp:nvSpPr>
        <dsp:cNvPr id="0" name=""/>
        <dsp:cNvSpPr/>
      </dsp:nvSpPr>
      <dsp:spPr>
        <a:xfrm>
          <a:off x="2820" y="777686"/>
          <a:ext cx="2722081" cy="1036915"/>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Democrazia</a:t>
          </a:r>
          <a:endParaRPr lang="it-IT" sz="2000" kern="1200" dirty="0"/>
        </a:p>
      </dsp:txBody>
      <dsp:txXfrm>
        <a:off x="2820" y="777686"/>
        <a:ext cx="2722081" cy="1036915"/>
      </dsp:txXfrm>
    </dsp:sp>
    <dsp:sp modelId="{4E50F386-4CA9-43B9-A168-66B4FB481223}">
      <dsp:nvSpPr>
        <dsp:cNvPr id="0" name=""/>
        <dsp:cNvSpPr/>
      </dsp:nvSpPr>
      <dsp:spPr>
        <a:xfrm>
          <a:off x="2923435" y="777686"/>
          <a:ext cx="2722081" cy="1036915"/>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b="1" kern="1200" dirty="0" smtClean="0"/>
            <a:t>30 TIRANNI</a:t>
          </a:r>
        </a:p>
        <a:p>
          <a:pPr lvl="0" algn="ctr" defTabSz="889000">
            <a:lnSpc>
              <a:spcPct val="90000"/>
            </a:lnSpc>
            <a:spcBef>
              <a:spcPct val="0"/>
            </a:spcBef>
            <a:spcAft>
              <a:spcPct val="35000"/>
            </a:spcAft>
          </a:pPr>
          <a:r>
            <a:rPr lang="it-IT" sz="2000" kern="1200" dirty="0" smtClean="0"/>
            <a:t>- Tra cui </a:t>
          </a:r>
          <a:r>
            <a:rPr lang="it-IT" sz="2000" b="1" kern="1200" dirty="0" smtClean="0"/>
            <a:t>allievi</a:t>
          </a:r>
          <a:r>
            <a:rPr lang="it-IT" sz="2000" kern="1200" dirty="0" smtClean="0"/>
            <a:t> di Socrate </a:t>
          </a:r>
          <a:endParaRPr lang="it-IT" sz="2000" kern="1200" dirty="0"/>
        </a:p>
      </dsp:txBody>
      <dsp:txXfrm>
        <a:off x="2923435" y="777686"/>
        <a:ext cx="2722081" cy="1036915"/>
      </dsp:txXfrm>
    </dsp:sp>
    <dsp:sp modelId="{CD862C75-8858-4EDD-9328-CB1956A5FF04}">
      <dsp:nvSpPr>
        <dsp:cNvPr id="0" name=""/>
        <dsp:cNvSpPr/>
      </dsp:nvSpPr>
      <dsp:spPr>
        <a:xfrm>
          <a:off x="5844050" y="777686"/>
          <a:ext cx="2722081" cy="1036915"/>
        </a:xfrm>
        <a:prstGeom prst="round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Democrazia</a:t>
          </a:r>
        </a:p>
        <a:p>
          <a:pPr lvl="0" algn="ctr" defTabSz="889000">
            <a:lnSpc>
              <a:spcPct val="90000"/>
            </a:lnSpc>
            <a:spcBef>
              <a:spcPct val="0"/>
            </a:spcBef>
            <a:spcAft>
              <a:spcPct val="35000"/>
            </a:spcAft>
          </a:pPr>
          <a:r>
            <a:rPr lang="it-IT" sz="2000" kern="1200" dirty="0" smtClean="0"/>
            <a:t>- </a:t>
          </a:r>
          <a:r>
            <a:rPr lang="it-IT" sz="2000" b="1" kern="1200" dirty="0" smtClean="0"/>
            <a:t>debole</a:t>
          </a:r>
          <a:endParaRPr lang="it-IT" sz="2000" b="1" kern="1200" dirty="0"/>
        </a:p>
      </dsp:txBody>
      <dsp:txXfrm>
        <a:off x="5844050" y="777686"/>
        <a:ext cx="2722081" cy="103691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B8880112-5CB5-4CAE-A493-EE28F64742E3}"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880112-5CB5-4CAE-A493-EE28F64742E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880112-5CB5-4CAE-A493-EE28F64742E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8880112-5CB5-4CAE-A493-EE28F64742E3}"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5" name="Segnaposto piè di pagina 4"/>
          <p:cNvSpPr>
            <a:spLocks noGrp="1"/>
          </p:cNvSpPr>
          <p:nvPr>
            <p:ph type="ftr" sz="quarter" idx="11"/>
          </p:nvPr>
        </p:nvSpPr>
        <p:spPr>
          <a:xfrm>
            <a:off x="800100" y="6172200"/>
            <a:ext cx="4000500" cy="457200"/>
          </a:xfrm>
        </p:spPr>
        <p:txBody>
          <a:bodyPr/>
          <a:lstStyle/>
          <a:p>
            <a:endParaRPr lang="it-IT"/>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B8880112-5CB5-4CAE-A493-EE28F64742E3}"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880112-5CB5-4CAE-A493-EE28F64742E3}"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8880112-5CB5-4CAE-A493-EE28F64742E3}"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8880112-5CB5-4CAE-A493-EE28F64742E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8880112-5CB5-4CAE-A493-EE28F64742E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8880112-5CB5-4CAE-A493-EE28F64742E3}"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BA17FA1E-88F6-4773-AB82-DC848067970F}" type="datetimeFigureOut">
              <a:rPr lang="it-IT" smtClean="0"/>
              <a:pPr/>
              <a:t>14/06/2022</a:t>
            </a:fld>
            <a:endParaRPr lang="it-IT"/>
          </a:p>
        </p:txBody>
      </p:sp>
      <p:sp>
        <p:nvSpPr>
          <p:cNvPr id="6" name="Segnaposto piè di pagina 5"/>
          <p:cNvSpPr>
            <a:spLocks noGrp="1"/>
          </p:cNvSpPr>
          <p:nvPr>
            <p:ph type="ftr" sz="quarter" idx="11"/>
          </p:nvPr>
        </p:nvSpPr>
        <p:spPr>
          <a:xfrm>
            <a:off x="914400" y="6172200"/>
            <a:ext cx="3886200" cy="457200"/>
          </a:xfrm>
        </p:spPr>
        <p:txBody>
          <a:bodyPr/>
          <a:lstStyle/>
          <a:p>
            <a:endParaRPr lang="it-IT"/>
          </a:p>
        </p:txBody>
      </p:sp>
      <p:sp>
        <p:nvSpPr>
          <p:cNvPr id="7" name="Segnaposto numero diapositiva 6"/>
          <p:cNvSpPr>
            <a:spLocks noGrp="1"/>
          </p:cNvSpPr>
          <p:nvPr>
            <p:ph type="sldNum" sz="quarter" idx="12"/>
          </p:nvPr>
        </p:nvSpPr>
        <p:spPr>
          <a:xfrm>
            <a:off x="146304" y="6208776"/>
            <a:ext cx="457200" cy="457200"/>
          </a:xfrm>
        </p:spPr>
        <p:txBody>
          <a:bodyPr/>
          <a:lstStyle/>
          <a:p>
            <a:fld id="{B8880112-5CB5-4CAE-A493-EE28F64742E3}"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A17FA1E-88F6-4773-AB82-DC848067970F}" type="datetimeFigureOut">
              <a:rPr lang="it-IT" smtClean="0"/>
              <a:pPr/>
              <a:t>14/06/2022</a:t>
            </a:fld>
            <a:endParaRPr lang="it-IT"/>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8880112-5CB5-4CAE-A493-EE28F64742E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SOCRATE</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827584" y="764704"/>
            <a:ext cx="7772400" cy="5544616"/>
          </a:xfrm>
          <a:prstGeom prst="rect">
            <a:avLst/>
          </a:prstGeom>
        </p:spPr>
        <p:txBody>
          <a:bodyPr>
            <a:normAutofit/>
          </a:bodyPr>
          <a:lstStyle/>
          <a:p>
            <a:pPr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Da Platone, Simposio:</a:t>
            </a:r>
          </a:p>
          <a:p>
            <a:pPr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dirty="0">
              <a:latin typeface="Arial" pitchFamily="34" charset="0"/>
              <a:cs typeface="Arial" pitchFamily="34" charset="0"/>
            </a:endParaRPr>
          </a:p>
          <a:p>
            <a:pPr lvl="0" indent="-274320" algn="just">
              <a:spcBef>
                <a:spcPts val="580"/>
              </a:spcBef>
              <a:buClr>
                <a:schemeClr val="accent1"/>
              </a:buClr>
              <a:buSzPct val="85000"/>
            </a:pPr>
            <a:r>
              <a:rPr kumimoji="0" lang="it-IT" sz="2400" b="1" i="0" u="none" strike="noStrike" kern="1200" cap="none" spc="0" normalizeH="0" baseline="0" noProof="0" dirty="0" smtClean="0">
                <a:ln>
                  <a:noFill/>
                </a:ln>
                <a:solidFill>
                  <a:schemeClr val="tx1"/>
                </a:solidFill>
                <a:effectLst/>
                <a:uLnTx/>
                <a:uFillTx/>
                <a:latin typeface="Arial" pitchFamily="34" charset="0"/>
                <a:cs typeface="Arial" pitchFamily="34" charset="0"/>
              </a:rPr>
              <a:t>“</a:t>
            </a:r>
            <a:r>
              <a:rPr lang="it-IT" sz="2400" dirty="0" smtClean="0">
                <a:latin typeface="Arial" pitchFamily="34" charset="0"/>
                <a:cs typeface="Arial" pitchFamily="34" charset="0"/>
              </a:rPr>
              <a:t>Sappiate </a:t>
            </a:r>
            <a:r>
              <a:rPr lang="it-IT" sz="2400" dirty="0">
                <a:latin typeface="Arial" pitchFamily="34" charset="0"/>
                <a:cs typeface="Arial" pitchFamily="34" charset="0"/>
              </a:rPr>
              <a:t>che, se uno è bello, a lui non importa niente, ma lo sdegna quanto nessuno crederebbe, né gli importa se è ricco o possiede qualunque altra fortuna di quelle strabenedette dalla </a:t>
            </a:r>
            <a:r>
              <a:rPr lang="it-IT" sz="2400" dirty="0" smtClean="0">
                <a:latin typeface="Arial" pitchFamily="34" charset="0"/>
                <a:cs typeface="Arial" pitchFamily="34" charset="0"/>
              </a:rPr>
              <a:t>gente. </a:t>
            </a:r>
            <a:r>
              <a:rPr lang="it-IT" sz="2400" b="1" dirty="0">
                <a:latin typeface="Arial" pitchFamily="34" charset="0"/>
                <a:cs typeface="Arial" pitchFamily="34" charset="0"/>
              </a:rPr>
              <a:t>Lui ritiene che tutti questi possessi non valgono nulla e che noi siamo nulla</a:t>
            </a:r>
            <a:r>
              <a:rPr lang="it-IT" sz="2400" dirty="0">
                <a:latin typeface="Arial" pitchFamily="34" charset="0"/>
                <a:cs typeface="Arial" pitchFamily="34" charset="0"/>
              </a:rPr>
              <a:t>: ve lo dico </a:t>
            </a:r>
            <a:r>
              <a:rPr lang="it-IT" sz="2400" dirty="0" smtClean="0">
                <a:latin typeface="Arial" pitchFamily="34" charset="0"/>
                <a:cs typeface="Arial" pitchFamily="34" charset="0"/>
              </a:rPr>
              <a:t>io, </a:t>
            </a:r>
            <a:r>
              <a:rPr lang="it-IT" sz="2400" dirty="0">
                <a:latin typeface="Arial" pitchFamily="34" charset="0"/>
                <a:cs typeface="Arial" pitchFamily="34" charset="0"/>
              </a:rPr>
              <a:t>e passa il suo tempo a far l’ingenuo e a prendersi gioco della gente: ma quando fa sul serio e si apre, non so se qualcuno ha mai visto i </a:t>
            </a:r>
            <a:r>
              <a:rPr lang="it-IT" sz="2400" b="1" dirty="0">
                <a:latin typeface="Arial" pitchFamily="34" charset="0"/>
                <a:cs typeface="Arial" pitchFamily="34" charset="0"/>
              </a:rPr>
              <a:t>simulacri</a:t>
            </a:r>
            <a:r>
              <a:rPr lang="it-IT" sz="2400" dirty="0">
                <a:latin typeface="Arial" pitchFamily="34" charset="0"/>
                <a:cs typeface="Arial" pitchFamily="34" charset="0"/>
              </a:rPr>
              <a:t> </a:t>
            </a:r>
            <a:r>
              <a:rPr lang="it-IT" sz="2400" dirty="0" smtClean="0">
                <a:latin typeface="Arial" pitchFamily="34" charset="0"/>
                <a:cs typeface="Arial" pitchFamily="34" charset="0"/>
              </a:rPr>
              <a:t>[immagini della divinità] </a:t>
            </a:r>
            <a:r>
              <a:rPr lang="it-IT" sz="2400" b="1" dirty="0" smtClean="0">
                <a:latin typeface="Arial" pitchFamily="34" charset="0"/>
                <a:cs typeface="Arial" pitchFamily="34" charset="0"/>
              </a:rPr>
              <a:t>che </a:t>
            </a:r>
            <a:r>
              <a:rPr lang="it-IT" sz="2400" b="1" dirty="0">
                <a:latin typeface="Arial" pitchFamily="34" charset="0"/>
                <a:cs typeface="Arial" pitchFamily="34" charset="0"/>
              </a:rPr>
              <a:t>ha dentro</a:t>
            </a:r>
            <a:r>
              <a:rPr lang="it-IT" sz="2400" dirty="0" smtClean="0">
                <a:latin typeface="Arial" pitchFamily="34" charset="0"/>
                <a:cs typeface="Arial" pitchFamily="34" charset="0"/>
              </a:rPr>
              <a:t>!”</a:t>
            </a:r>
            <a:endParaRPr kumimoji="0" lang="it-IT" sz="2400"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7920880" cy="4893647"/>
          </a:xfrm>
          <a:prstGeom prst="rect">
            <a:avLst/>
          </a:prstGeom>
        </p:spPr>
        <p:txBody>
          <a:bodyPr wrap="square">
            <a:spAutoFit/>
          </a:bodyPr>
          <a:lstStyle/>
          <a:p>
            <a:pPr algn="just"/>
            <a:r>
              <a:rPr lang="it-IT" sz="2400" dirty="0" smtClean="0">
                <a:latin typeface="Arial" pitchFamily="34" charset="0"/>
                <a:cs typeface="Arial" pitchFamily="34" charset="0"/>
              </a:rPr>
              <a:t>“Chi </a:t>
            </a:r>
            <a:r>
              <a:rPr lang="it-IT" sz="2400" dirty="0">
                <a:latin typeface="Arial" pitchFamily="34" charset="0"/>
                <a:cs typeface="Arial" pitchFamily="34" charset="0"/>
              </a:rPr>
              <a:t>dunque si mette a sentire i discorsi di Socrate, sulle prime li troverebbe del tutto </a:t>
            </a:r>
            <a:r>
              <a:rPr lang="it-IT" sz="2400" b="1" dirty="0">
                <a:solidFill>
                  <a:srgbClr val="FF0000"/>
                </a:solidFill>
                <a:latin typeface="Arial" pitchFamily="34" charset="0"/>
                <a:cs typeface="Arial" pitchFamily="34" charset="0"/>
              </a:rPr>
              <a:t>ridicoli</a:t>
            </a:r>
            <a:r>
              <a:rPr lang="it-IT" sz="2400" dirty="0">
                <a:latin typeface="Arial" pitchFamily="34" charset="0"/>
                <a:cs typeface="Arial" pitchFamily="34" charset="0"/>
              </a:rPr>
              <a:t>, tali sono le parole e le espressioni di cui s’avvolgono di fuori, qualcosa come </a:t>
            </a:r>
            <a:r>
              <a:rPr lang="it-IT" sz="2400" b="1" dirty="0">
                <a:latin typeface="Arial" pitchFamily="34" charset="0"/>
                <a:cs typeface="Arial" pitchFamily="34" charset="0"/>
              </a:rPr>
              <a:t>la pelle d’un </a:t>
            </a:r>
            <a:r>
              <a:rPr lang="it-IT" sz="2400" b="1" dirty="0">
                <a:solidFill>
                  <a:srgbClr val="FF0000"/>
                </a:solidFill>
                <a:latin typeface="Arial" pitchFamily="34" charset="0"/>
                <a:cs typeface="Arial" pitchFamily="34" charset="0"/>
              </a:rPr>
              <a:t>satiro</a:t>
            </a:r>
            <a:r>
              <a:rPr lang="it-IT" sz="2400" b="1" dirty="0">
                <a:latin typeface="Arial" pitchFamily="34" charset="0"/>
                <a:cs typeface="Arial" pitchFamily="34" charset="0"/>
              </a:rPr>
              <a:t> insolente</a:t>
            </a:r>
            <a:r>
              <a:rPr lang="it-IT" sz="2400" dirty="0">
                <a:latin typeface="Arial" pitchFamily="34" charset="0"/>
                <a:cs typeface="Arial" pitchFamily="34" charset="0"/>
              </a:rPr>
              <a:t>: parla di asini bastati, di certi fabbri, ciabattini e conciapelli e con le stesse voci pare sempre che ripeta le stesse cose. Cosicché ogni inesperto o sciocco potrebbe riderci sopra a questi discorsi. Ma </a:t>
            </a:r>
            <a:r>
              <a:rPr lang="it-IT" sz="2400" b="1" dirty="0">
                <a:latin typeface="Arial" pitchFamily="34" charset="0"/>
                <a:cs typeface="Arial" pitchFamily="34" charset="0"/>
              </a:rPr>
              <a:t>chi li veda aperti </a:t>
            </a:r>
            <a:r>
              <a:rPr lang="it-IT" sz="2400" dirty="0">
                <a:latin typeface="Arial" pitchFamily="34" charset="0"/>
                <a:cs typeface="Arial" pitchFamily="34" charset="0"/>
              </a:rPr>
              <a:t>e vi penetri dentro, troverà innanzitutto che essi soli, fra tutti i discorsi, hanno una mente, e poi che sono </a:t>
            </a:r>
            <a:r>
              <a:rPr lang="it-IT" sz="2400" b="1" dirty="0">
                <a:latin typeface="Arial" pitchFamily="34" charset="0"/>
                <a:cs typeface="Arial" pitchFamily="34" charset="0"/>
              </a:rPr>
              <a:t>i più divini e pieni di ogni immagine di </a:t>
            </a:r>
            <a:r>
              <a:rPr lang="it-IT" sz="2400" b="1" dirty="0">
                <a:solidFill>
                  <a:srgbClr val="FF0000"/>
                </a:solidFill>
                <a:latin typeface="Arial" pitchFamily="34" charset="0"/>
                <a:cs typeface="Arial" pitchFamily="34" charset="0"/>
              </a:rPr>
              <a:t>virtù</a:t>
            </a:r>
            <a:r>
              <a:rPr lang="it-IT" sz="2400" dirty="0">
                <a:latin typeface="Arial" pitchFamily="34" charset="0"/>
                <a:cs typeface="Arial" pitchFamily="34" charset="0"/>
              </a:rPr>
              <a:t> e tendono a ciò che v’è di più grande, anzi a tutto quanto bisogna mirare per chi vuole </a:t>
            </a:r>
            <a:r>
              <a:rPr lang="it-IT" sz="2400" b="1" dirty="0">
                <a:latin typeface="Arial" pitchFamily="34" charset="0"/>
                <a:cs typeface="Arial" pitchFamily="34" charset="0"/>
              </a:rPr>
              <a:t>diventare un </a:t>
            </a:r>
            <a:r>
              <a:rPr lang="it-IT" sz="2400" b="1" dirty="0">
                <a:solidFill>
                  <a:srgbClr val="FF0000"/>
                </a:solidFill>
                <a:latin typeface="Arial" pitchFamily="34" charset="0"/>
                <a:cs typeface="Arial" pitchFamily="34" charset="0"/>
              </a:rPr>
              <a:t>uomo nobile e </a:t>
            </a:r>
            <a:r>
              <a:rPr lang="it-IT" sz="2400" b="1" dirty="0" smtClean="0">
                <a:solidFill>
                  <a:srgbClr val="FF0000"/>
                </a:solidFill>
                <a:latin typeface="Arial" pitchFamily="34" charset="0"/>
                <a:cs typeface="Arial" pitchFamily="34" charset="0"/>
              </a:rPr>
              <a:t>eccellente</a:t>
            </a:r>
            <a:r>
              <a:rPr lang="it-IT" sz="2400" dirty="0" smtClean="0">
                <a:latin typeface="Arial" pitchFamily="34" charset="0"/>
                <a:cs typeface="Arial" pitchFamily="34" charset="0"/>
              </a:rPr>
              <a:t>”.</a:t>
            </a:r>
            <a:endParaRPr lang="it-IT" sz="24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827584" y="764704"/>
            <a:ext cx="7772400" cy="5400600"/>
          </a:xfrm>
          <a:prstGeom prst="rect">
            <a:avLst/>
          </a:prstGeom>
        </p:spPr>
        <p:txBody>
          <a:bodyPr>
            <a:normAutofit fontScale="92500" lnSpcReduction="20000"/>
          </a:bodyPr>
          <a:lstStyle/>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 “</a:t>
            </a:r>
            <a:r>
              <a:rPr kumimoji="0" lang="it-IT" sz="2600" b="1" i="0" u="none" strike="noStrike" kern="1200" cap="none" spc="0" normalizeH="0" baseline="0" noProof="0" dirty="0" smtClean="0">
                <a:ln>
                  <a:noFill/>
                </a:ln>
                <a:solidFill>
                  <a:srgbClr val="FF0000"/>
                </a:solidFill>
                <a:effectLst/>
                <a:uLnTx/>
                <a:uFillTx/>
                <a:latin typeface="Arial" pitchFamily="34" charset="0"/>
                <a:ea typeface="+mn-ea"/>
                <a:cs typeface="Arial" pitchFamily="34" charset="0"/>
              </a:rPr>
              <a:t>strano</a:t>
            </a:r>
            <a:r>
              <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eccentrico, non solo perché non cura gli aspetti </a:t>
            </a:r>
            <a:r>
              <a:rPr kumimoji="0" lang="it-IT" sz="26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esteriori…</a:t>
            </a: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dirty="0">
              <a:latin typeface="Arial" pitchFamily="34" charset="0"/>
              <a:cs typeface="Arial" pitchFamily="34" charset="0"/>
            </a:endParaRPr>
          </a:p>
          <a:p>
            <a:pPr lvl="0" indent="-274320" algn="just">
              <a:spcBef>
                <a:spcPts val="580"/>
              </a:spcBef>
              <a:buClr>
                <a:schemeClr val="accent1"/>
              </a:buClr>
              <a:buSzPct val="85000"/>
            </a:pPr>
            <a:r>
              <a:rPr lang="it-IT" sz="2800" dirty="0" smtClean="0">
                <a:latin typeface="Arial" pitchFamily="34" charset="0"/>
                <a:cs typeface="Arial" pitchFamily="34" charset="0"/>
              </a:rPr>
              <a:t>“Tutto </a:t>
            </a:r>
            <a:r>
              <a:rPr lang="it-IT" sz="2800" dirty="0">
                <a:latin typeface="Arial" pitchFamily="34" charset="0"/>
                <a:cs typeface="Arial" pitchFamily="34" charset="0"/>
              </a:rPr>
              <a:t>assorto in qualche idea s’era piantato ritto lì, fino dall’alba, meditando; e poiché non ne veniva a capo, continuava, ritto in piedi, la sua ricerca. E già era mezzogiorno e alcuni uomini se n’erano accorti e meravigliati dicevano l’un l’altro: “Socrate se ne sta lì impalato dall’alba in un qualche pensiero”. Alla fine, alcuni Ioni, scesa la sera, dopo aver cenato – poiché allora era estate – portarono fuori i giacigli e si misero a riposare all’aperto e nello stesso tempo a controllare se stesse piantato là tutta la notte. Ed egli vi stette finché fu l’alba e si levò il sole. Allora si mosse e se ne andò dopo aver fatto la sua preghiera al </a:t>
            </a:r>
            <a:r>
              <a:rPr lang="it-IT" sz="2800" dirty="0" smtClean="0">
                <a:latin typeface="Arial" pitchFamily="34" charset="0"/>
                <a:cs typeface="Arial" pitchFamily="34" charset="0"/>
              </a:rPr>
              <a:t>sole”.</a:t>
            </a:r>
            <a:endParaRPr kumimoji="0" lang="it-IT" sz="2600" b="1"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827584" y="764704"/>
            <a:ext cx="7772400" cy="648072"/>
          </a:xfrm>
          <a:prstGeom prst="rect">
            <a:avLst/>
          </a:prstGeom>
        </p:spPr>
        <p:txBody>
          <a:bodyPr>
            <a:normAutofit/>
          </a:bodyPr>
          <a:lstStyle/>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it-IT" sz="26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La questione socratica</a:t>
            </a:r>
          </a:p>
          <a:p>
            <a:pPr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dirty="0">
              <a:latin typeface="Arial" pitchFamily="34" charset="0"/>
              <a:cs typeface="Arial" pitchFamily="34" charset="0"/>
            </a:endParaRPr>
          </a:p>
        </p:txBody>
      </p:sp>
      <p:sp>
        <p:nvSpPr>
          <p:cNvPr id="3" name="Segnaposto contenuto 2"/>
          <p:cNvSpPr txBox="1">
            <a:spLocks/>
          </p:cNvSpPr>
          <p:nvPr/>
        </p:nvSpPr>
        <p:spPr>
          <a:xfrm>
            <a:off x="899592" y="1484784"/>
            <a:ext cx="7772400" cy="4896544"/>
          </a:xfrm>
          <a:prstGeom prst="rect">
            <a:avLst/>
          </a:prstGeom>
        </p:spPr>
        <p:txBody>
          <a:bodyPr>
            <a:normAutofit lnSpcReduction="10000"/>
          </a:bodyPr>
          <a:lstStyle/>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dirty="0" smtClean="0">
                <a:latin typeface="Arial" pitchFamily="34" charset="0"/>
                <a:cs typeface="Arial" pitchFamily="34" charset="0"/>
              </a:rPr>
              <a:t>Socrate </a:t>
            </a:r>
            <a:r>
              <a:rPr lang="it-IT" sz="2600" b="1" dirty="0" smtClean="0">
                <a:latin typeface="Arial" pitchFamily="34" charset="0"/>
                <a:cs typeface="Arial" pitchFamily="34" charset="0"/>
              </a:rPr>
              <a:t>non scrive NULLA</a:t>
            </a: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b="1" dirty="0">
              <a:latin typeface="Arial" pitchFamily="34" charset="0"/>
              <a:cs typeface="Arial" pitchFamily="34" charset="0"/>
            </a:endParaRP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b="1" dirty="0" smtClean="0">
              <a:latin typeface="Arial" pitchFamily="34" charset="0"/>
              <a:cs typeface="Arial" pitchFamily="34" charset="0"/>
            </a:endParaRP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dirty="0">
              <a:latin typeface="Arial" pitchFamily="34" charset="0"/>
              <a:cs typeface="Arial" pitchFamily="34" charset="0"/>
            </a:endParaRP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Per</a:t>
            </a:r>
            <a:r>
              <a:rPr kumimoji="0" lang="it-IT" sz="2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S. la </a:t>
            </a:r>
            <a:r>
              <a:rPr kumimoji="0" lang="it-IT" sz="26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FILOSOFIA E’ </a:t>
            </a:r>
            <a:r>
              <a:rPr kumimoji="0" lang="it-IT" sz="2600" b="1" i="0" u="none" strike="noStrike" kern="1200" cap="none" spc="0" normalizeH="0" noProof="0" dirty="0" smtClean="0">
                <a:ln>
                  <a:noFill/>
                </a:ln>
                <a:solidFill>
                  <a:srgbClr val="FF0000"/>
                </a:solidFill>
                <a:effectLst/>
                <a:uLnTx/>
                <a:uFillTx/>
                <a:latin typeface="Arial" pitchFamily="34" charset="0"/>
                <a:ea typeface="+mn-ea"/>
                <a:cs typeface="Arial" pitchFamily="34" charset="0"/>
              </a:rPr>
              <a:t>DIALOGO</a:t>
            </a:r>
            <a:r>
              <a:rPr kumimoji="0" lang="it-IT" sz="2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RICERCA CONTINUA, </a:t>
            </a:r>
            <a:r>
              <a:rPr kumimoji="0" lang="it-IT" sz="26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CONTINUO ESAME </a:t>
            </a:r>
            <a:r>
              <a:rPr kumimoji="0" lang="it-IT" sz="2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delle proprie opinioni e delle opinioni altrui</a:t>
            </a: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baseline="0" dirty="0">
              <a:latin typeface="Arial" pitchFamily="34" charset="0"/>
              <a:cs typeface="Arial" pitchFamily="34" charset="0"/>
            </a:endParaRPr>
          </a:p>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it-IT" sz="2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Lo </a:t>
            </a:r>
            <a:r>
              <a:rPr kumimoji="0" lang="it-IT" sz="2600" b="0" i="0" u="sng" strike="noStrike" kern="1200" cap="none" spc="0" normalizeH="0" noProof="0" dirty="0" smtClean="0">
                <a:ln>
                  <a:noFill/>
                </a:ln>
                <a:solidFill>
                  <a:schemeClr val="tx1"/>
                </a:solidFill>
                <a:effectLst/>
                <a:uLnTx/>
                <a:uFillTx/>
                <a:latin typeface="Arial" pitchFamily="34" charset="0"/>
                <a:ea typeface="+mn-ea"/>
                <a:cs typeface="Arial" pitchFamily="34" charset="0"/>
              </a:rPr>
              <a:t>scritto</a:t>
            </a:r>
            <a:r>
              <a:rPr kumimoji="0" lang="it-IT" sz="2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è </a:t>
            </a:r>
            <a:r>
              <a:rPr kumimoji="0" lang="it-IT" sz="2600" b="0" i="0" u="sng" strike="noStrike" kern="1200" cap="none" spc="0" normalizeH="0" noProof="0" dirty="0" smtClean="0">
                <a:ln>
                  <a:noFill/>
                </a:ln>
                <a:solidFill>
                  <a:schemeClr val="tx1"/>
                </a:solidFill>
                <a:uLnTx/>
                <a:uFillTx/>
                <a:latin typeface="Arial" pitchFamily="34" charset="0"/>
                <a:ea typeface="+mn-ea"/>
                <a:cs typeface="Arial" pitchFamily="34" charset="0"/>
              </a:rPr>
              <a:t>immobile</a:t>
            </a:r>
            <a:r>
              <a:rPr kumimoji="0" lang="it-IT" sz="26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non si può interrogare</a:t>
            </a:r>
            <a:endParaRPr lang="it-IT" sz="2600" dirty="0">
              <a:latin typeface="Arial" pitchFamily="34" charset="0"/>
              <a:cs typeface="Arial" pitchFamily="34" charset="0"/>
            </a:endParaRPr>
          </a:p>
        </p:txBody>
      </p:sp>
      <p:sp>
        <p:nvSpPr>
          <p:cNvPr id="21506" name="AutoShape 2" descr="Risultati immagini per scrive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1508" name="AutoShape 4" descr="Risultati immagini per scrive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1510" name="AutoShape 6" descr="Risultati immagini per scrive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1512" name="AutoShape 8" descr="Risultati immagini per scrive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1514" name="Picture 10" descr="Risultati immagini per scrivere"/>
          <p:cNvPicPr>
            <a:picLocks noChangeAspect="1" noChangeArrowheads="1"/>
          </p:cNvPicPr>
          <p:nvPr/>
        </p:nvPicPr>
        <p:blipFill>
          <a:blip r:embed="rId2" cstate="print"/>
          <a:srcRect/>
          <a:stretch>
            <a:fillRect/>
          </a:stretch>
        </p:blipFill>
        <p:spPr bwMode="auto">
          <a:xfrm>
            <a:off x="3419872" y="2060848"/>
            <a:ext cx="2813282" cy="1872208"/>
          </a:xfrm>
          <a:prstGeom prst="rect">
            <a:avLst/>
          </a:prstGeom>
          <a:ln>
            <a:noFill/>
          </a:ln>
          <a:effectLst>
            <a:innerShdw blurRad="63500" dist="50800" dir="13500000">
              <a:prstClr val="black">
                <a:alpha val="50000"/>
              </a:prstClr>
            </a:inn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67744" y="476672"/>
            <a:ext cx="6246440" cy="5940088"/>
          </a:xfrm>
          <a:prstGeom prst="rect">
            <a:avLst/>
          </a:prstGeom>
        </p:spPr>
        <p:txBody>
          <a:bodyPr wrap="square">
            <a:spAutoFit/>
          </a:bodyPr>
          <a:lstStyle/>
          <a:p>
            <a:pPr algn="just"/>
            <a:r>
              <a:rPr lang="it-IT" sz="2000" dirty="0">
                <a:latin typeface="Arial" pitchFamily="34" charset="0"/>
                <a:cs typeface="Arial" pitchFamily="34" charset="0"/>
              </a:rPr>
              <a:t>“O </a:t>
            </a:r>
            <a:r>
              <a:rPr lang="it-IT" sz="2000" dirty="0" err="1">
                <a:latin typeface="Arial" pitchFamily="34" charset="0"/>
                <a:cs typeface="Arial" pitchFamily="34" charset="0"/>
              </a:rPr>
              <a:t>ingegnosissimo</a:t>
            </a:r>
            <a:r>
              <a:rPr lang="it-IT" sz="2000" dirty="0">
                <a:latin typeface="Arial" pitchFamily="34" charset="0"/>
                <a:cs typeface="Arial" pitchFamily="34" charset="0"/>
              </a:rPr>
              <a:t> </a:t>
            </a:r>
            <a:r>
              <a:rPr lang="it-IT" sz="2000" dirty="0" err="1">
                <a:latin typeface="Arial" pitchFamily="34" charset="0"/>
                <a:cs typeface="Arial" pitchFamily="34" charset="0"/>
              </a:rPr>
              <a:t>Theuth</a:t>
            </a:r>
            <a:r>
              <a:rPr lang="it-IT" sz="2000" dirty="0">
                <a:latin typeface="Arial" pitchFamily="34" charset="0"/>
                <a:cs typeface="Arial" pitchFamily="34" charset="0"/>
              </a:rPr>
              <a:t>, una cosa è la potenza creatrice di arti nuove, altra cosa è giudicare qual grado di danno e di utilità esse posseggano per coloro che le useranno. E così ora tu, per benevolenza verso </a:t>
            </a:r>
            <a:r>
              <a:rPr lang="it-IT" sz="2000" b="1" dirty="0">
                <a:latin typeface="Arial" pitchFamily="34" charset="0"/>
                <a:cs typeface="Arial" pitchFamily="34" charset="0"/>
              </a:rPr>
              <a:t>l’alfabeto</a:t>
            </a:r>
            <a:r>
              <a:rPr lang="it-IT" sz="2000" dirty="0">
                <a:latin typeface="Arial" pitchFamily="34" charset="0"/>
                <a:cs typeface="Arial" pitchFamily="34" charset="0"/>
              </a:rPr>
              <a:t> di cui sei [275 </a:t>
            </a:r>
            <a:r>
              <a:rPr lang="it-IT" sz="2000" i="1" dirty="0">
                <a:latin typeface="Arial" pitchFamily="34" charset="0"/>
                <a:cs typeface="Arial" pitchFamily="34" charset="0"/>
              </a:rPr>
              <a:t>a</a:t>
            </a:r>
            <a:r>
              <a:rPr lang="it-IT" sz="2000" dirty="0">
                <a:latin typeface="Arial" pitchFamily="34" charset="0"/>
                <a:cs typeface="Arial" pitchFamily="34" charset="0"/>
              </a:rPr>
              <a:t>] inventore, hai esposto il contrario del suo vero effetto. Perché esso </a:t>
            </a:r>
            <a:r>
              <a:rPr lang="it-IT" sz="2000" b="1" dirty="0">
                <a:latin typeface="Arial" pitchFamily="34" charset="0"/>
                <a:cs typeface="Arial" pitchFamily="34" charset="0"/>
              </a:rPr>
              <a:t>ingenererà oblio </a:t>
            </a:r>
            <a:r>
              <a:rPr lang="it-IT" sz="2000" dirty="0">
                <a:latin typeface="Arial" pitchFamily="34" charset="0"/>
                <a:cs typeface="Arial" pitchFamily="34" charset="0"/>
              </a:rPr>
              <a:t>nelle anime di chi lo imparerà: essi cesseranno di esercitarsi la memoria perché fidandosi dello scritto richiameranno le cose alla mente non più dall’interno di se stessi, ma dal di fuori, attraverso segni estranei: ciò che tu hai trovato non è una ricetta per la memoria ma per richiamare alla mente. Né tu offri vera </a:t>
            </a:r>
            <a:r>
              <a:rPr lang="it-IT" sz="2000" b="1" dirty="0">
                <a:latin typeface="Arial" pitchFamily="34" charset="0"/>
                <a:cs typeface="Arial" pitchFamily="34" charset="0"/>
              </a:rPr>
              <a:t>sapienza</a:t>
            </a:r>
            <a:r>
              <a:rPr lang="it-IT" sz="2000" dirty="0">
                <a:latin typeface="Arial" pitchFamily="34" charset="0"/>
                <a:cs typeface="Arial" pitchFamily="34" charset="0"/>
              </a:rPr>
              <a:t> ai tuoi scolari, ma ne dai </a:t>
            </a:r>
            <a:r>
              <a:rPr lang="it-IT" sz="2000" b="1" dirty="0">
                <a:latin typeface="Arial" pitchFamily="34" charset="0"/>
                <a:cs typeface="Arial" pitchFamily="34" charset="0"/>
              </a:rPr>
              <a:t>solo l’apparenza </a:t>
            </a:r>
            <a:r>
              <a:rPr lang="it-IT" sz="2000" dirty="0">
                <a:latin typeface="Arial" pitchFamily="34" charset="0"/>
                <a:cs typeface="Arial" pitchFamily="34" charset="0"/>
              </a:rPr>
              <a:t>perché essi, grazie a te, potendo avere notizie di molte cose senza insegnamento, </a:t>
            </a:r>
            <a:r>
              <a:rPr lang="it-IT" sz="2000" b="1" dirty="0">
                <a:latin typeface="Arial" pitchFamily="34" charset="0"/>
                <a:cs typeface="Arial" pitchFamily="34" charset="0"/>
              </a:rPr>
              <a:t>si crederanno d’essere dottissimi, mentre per la maggior parte non sapranno nulla</a:t>
            </a:r>
            <a:r>
              <a:rPr lang="it-IT" sz="2000" dirty="0">
                <a:latin typeface="Arial" pitchFamily="34" charset="0"/>
                <a:cs typeface="Arial" pitchFamily="34" charset="0"/>
              </a:rPr>
              <a:t>; con loro sarà [</a:t>
            </a:r>
            <a:r>
              <a:rPr lang="it-IT" sz="2000" i="1" dirty="0">
                <a:latin typeface="Arial" pitchFamily="34" charset="0"/>
                <a:cs typeface="Arial" pitchFamily="34" charset="0"/>
              </a:rPr>
              <a:t>b</a:t>
            </a:r>
            <a:r>
              <a:rPr lang="it-IT" sz="2000" dirty="0">
                <a:latin typeface="Arial" pitchFamily="34" charset="0"/>
                <a:cs typeface="Arial" pitchFamily="34" charset="0"/>
              </a:rPr>
              <a:t>] una sofferenza discorrere, imbottiti di opinioni invece che sapienti”</a:t>
            </a:r>
          </a:p>
        </p:txBody>
      </p:sp>
      <p:sp>
        <p:nvSpPr>
          <p:cNvPr id="3" name="Rettangolo 2"/>
          <p:cNvSpPr/>
          <p:nvPr/>
        </p:nvSpPr>
        <p:spPr>
          <a:xfrm rot="16200000">
            <a:off x="-991660" y="3270856"/>
            <a:ext cx="4439870" cy="461665"/>
          </a:xfrm>
          <a:prstGeom prst="rect">
            <a:avLst/>
          </a:prstGeom>
        </p:spPr>
        <p:txBody>
          <a:bodyPr wrap="none">
            <a:spAutoFit/>
          </a:bodyPr>
          <a:lstStyle/>
          <a:p>
            <a:r>
              <a:rPr lang="it-IT" sz="2400" dirty="0" smtClean="0">
                <a:latin typeface="Arial" pitchFamily="34" charset="0"/>
                <a:cs typeface="Arial" pitchFamily="34" charset="0"/>
              </a:rPr>
              <a:t>Platone, </a:t>
            </a:r>
            <a:r>
              <a:rPr lang="it-IT" sz="2400" i="1" dirty="0" smtClean="0">
                <a:latin typeface="Arial" pitchFamily="34" charset="0"/>
                <a:cs typeface="Arial" pitchFamily="34" charset="0"/>
              </a:rPr>
              <a:t>Fedro</a:t>
            </a:r>
            <a:r>
              <a:rPr lang="it-IT" sz="2400" dirty="0" smtClean="0">
                <a:latin typeface="Arial" pitchFamily="34" charset="0"/>
                <a:cs typeface="Arial" pitchFamily="34" charset="0"/>
              </a:rPr>
              <a:t> (mito di </a:t>
            </a:r>
            <a:r>
              <a:rPr lang="it-IT" sz="2400" dirty="0" err="1" smtClean="0">
                <a:latin typeface="Arial" pitchFamily="34" charset="0"/>
                <a:cs typeface="Arial" pitchFamily="34" charset="0"/>
              </a:rPr>
              <a:t>Theuth</a:t>
            </a:r>
            <a:r>
              <a:rPr lang="it-IT" sz="2400" dirty="0" smtClean="0">
                <a:latin typeface="Arial" pitchFamily="34" charset="0"/>
                <a:cs typeface="Arial" pitchFamily="34" charset="0"/>
              </a:rPr>
              <a:t>)</a:t>
            </a:r>
            <a:endParaRPr lang="it-IT"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899592" y="548680"/>
            <a:ext cx="7772400" cy="2520280"/>
          </a:xfrm>
          <a:prstGeom prst="rect">
            <a:avLst/>
          </a:prstGeom>
        </p:spPr>
        <p:txBody>
          <a:bodyPr>
            <a:normAutofit/>
          </a:bodyPr>
          <a:lstStyle/>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dirty="0" smtClean="0">
                <a:latin typeface="Arial" pitchFamily="34" charset="0"/>
                <a:cs typeface="Arial" pitchFamily="34" charset="0"/>
              </a:rPr>
              <a:t>Ma se non scrive </a:t>
            </a:r>
            <a:r>
              <a:rPr lang="it-IT" sz="2600" dirty="0" err="1" smtClean="0">
                <a:latin typeface="Arial" pitchFamily="34" charset="0"/>
                <a:cs typeface="Arial" pitchFamily="34" charset="0"/>
              </a:rPr>
              <a:t>nulla…</a:t>
            </a:r>
            <a:endParaRPr lang="it-IT" sz="2600" dirty="0" smtClean="0">
              <a:latin typeface="Arial" pitchFamily="34" charset="0"/>
              <a:cs typeface="Arial" pitchFamily="34" charset="0"/>
            </a:endParaRPr>
          </a:p>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dirty="0">
                <a:latin typeface="Arial" pitchFamily="34" charset="0"/>
                <a:cs typeface="Arial" pitchFamily="34" charset="0"/>
              </a:rPr>
              <a:t>c</a:t>
            </a:r>
            <a:r>
              <a:rPr lang="it-IT" sz="2600" dirty="0" smtClean="0">
                <a:latin typeface="Arial" pitchFamily="34" charset="0"/>
                <a:cs typeface="Arial" pitchFamily="34" charset="0"/>
              </a:rPr>
              <a:t>ome facciamo a sapere cosa ha detto?</a:t>
            </a:r>
          </a:p>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lang="it-IT" sz="2600" dirty="0">
              <a:latin typeface="Arial" pitchFamily="34" charset="0"/>
              <a:cs typeface="Arial" pitchFamily="34" charset="0"/>
            </a:endParaRPr>
          </a:p>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dirty="0" smtClean="0">
                <a:latin typeface="Arial" pitchFamily="34" charset="0"/>
                <a:cs typeface="Arial" pitchFamily="34" charset="0"/>
              </a:rPr>
              <a:t>Conosciamo Socrate solo grazie a</a:t>
            </a:r>
          </a:p>
          <a:p>
            <a:pPr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b="1" dirty="0" smtClean="0">
                <a:solidFill>
                  <a:srgbClr val="FF0000"/>
                </a:solidFill>
                <a:latin typeface="Arial" pitchFamily="34" charset="0"/>
                <a:cs typeface="Arial" pitchFamily="34" charset="0"/>
              </a:rPr>
              <a:t>FONTI INDIRETTE</a:t>
            </a:r>
            <a:endParaRPr lang="it-IT" sz="2600" b="1" dirty="0">
              <a:solidFill>
                <a:srgbClr val="FF0000"/>
              </a:solidFill>
              <a:latin typeface="Arial" pitchFamily="34" charset="0"/>
              <a:cs typeface="Arial" pitchFamily="34" charset="0"/>
            </a:endParaRPr>
          </a:p>
        </p:txBody>
      </p:sp>
      <p:cxnSp>
        <p:nvCxnSpPr>
          <p:cNvPr id="4" name="Connettore 2 3"/>
          <p:cNvCxnSpPr/>
          <p:nvPr/>
        </p:nvCxnSpPr>
        <p:spPr>
          <a:xfrm flipH="1">
            <a:off x="2411760" y="3068960"/>
            <a:ext cx="108012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flipH="1">
            <a:off x="3995936" y="3068960"/>
            <a:ext cx="432048"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ttore 2 5"/>
          <p:cNvCxnSpPr/>
          <p:nvPr/>
        </p:nvCxnSpPr>
        <p:spPr>
          <a:xfrm>
            <a:off x="5220072" y="3068960"/>
            <a:ext cx="576064" cy="20162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6228184" y="2996952"/>
            <a:ext cx="1198984" cy="11989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ttangolo 11"/>
          <p:cNvSpPr/>
          <p:nvPr/>
        </p:nvSpPr>
        <p:spPr>
          <a:xfrm>
            <a:off x="1187624" y="4293096"/>
            <a:ext cx="2160240" cy="523220"/>
          </a:xfrm>
          <a:prstGeom prst="rect">
            <a:avLst/>
          </a:prstGeom>
        </p:spPr>
        <p:txBody>
          <a:bodyPr wrap="square">
            <a:spAutoFit/>
          </a:bodyPr>
          <a:lstStyle/>
          <a:p>
            <a:pPr algn="just"/>
            <a:r>
              <a:rPr lang="it-IT" sz="2800" dirty="0" smtClean="0">
                <a:latin typeface="Arial" pitchFamily="34" charset="0"/>
                <a:cs typeface="Arial" pitchFamily="34" charset="0"/>
              </a:rPr>
              <a:t>Senofonte</a:t>
            </a:r>
            <a:endParaRPr lang="it-IT" sz="2800" dirty="0">
              <a:latin typeface="Arial" pitchFamily="34" charset="0"/>
              <a:cs typeface="Arial" pitchFamily="34" charset="0"/>
            </a:endParaRPr>
          </a:p>
        </p:txBody>
      </p:sp>
      <p:sp>
        <p:nvSpPr>
          <p:cNvPr id="13" name="Rettangolo 12"/>
          <p:cNvSpPr/>
          <p:nvPr/>
        </p:nvSpPr>
        <p:spPr>
          <a:xfrm>
            <a:off x="2771800" y="5301208"/>
            <a:ext cx="2160240" cy="523220"/>
          </a:xfrm>
          <a:prstGeom prst="rect">
            <a:avLst/>
          </a:prstGeom>
        </p:spPr>
        <p:txBody>
          <a:bodyPr wrap="square">
            <a:spAutoFit/>
          </a:bodyPr>
          <a:lstStyle/>
          <a:p>
            <a:pPr algn="just"/>
            <a:r>
              <a:rPr lang="it-IT" sz="2800" dirty="0" smtClean="0">
                <a:latin typeface="Arial" pitchFamily="34" charset="0"/>
                <a:cs typeface="Arial" pitchFamily="34" charset="0"/>
              </a:rPr>
              <a:t>Aristofane</a:t>
            </a:r>
            <a:endParaRPr lang="it-IT" sz="2800" dirty="0">
              <a:latin typeface="Arial" pitchFamily="34" charset="0"/>
              <a:cs typeface="Arial" pitchFamily="34" charset="0"/>
            </a:endParaRPr>
          </a:p>
        </p:txBody>
      </p:sp>
      <p:sp>
        <p:nvSpPr>
          <p:cNvPr id="14" name="Rettangolo 13"/>
          <p:cNvSpPr/>
          <p:nvPr/>
        </p:nvSpPr>
        <p:spPr>
          <a:xfrm>
            <a:off x="5220072" y="5301208"/>
            <a:ext cx="2160240" cy="5232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it-IT" sz="2800" b="1" dirty="0" smtClean="0">
                <a:latin typeface="Arial" pitchFamily="34" charset="0"/>
                <a:cs typeface="Arial" pitchFamily="34" charset="0"/>
              </a:rPr>
              <a:t>Platone</a:t>
            </a:r>
            <a:endParaRPr lang="it-IT" sz="2800" b="1" dirty="0">
              <a:latin typeface="Arial" pitchFamily="34" charset="0"/>
              <a:cs typeface="Arial" pitchFamily="34" charset="0"/>
            </a:endParaRPr>
          </a:p>
        </p:txBody>
      </p:sp>
      <p:sp>
        <p:nvSpPr>
          <p:cNvPr id="15" name="Rettangolo 14"/>
          <p:cNvSpPr/>
          <p:nvPr/>
        </p:nvSpPr>
        <p:spPr>
          <a:xfrm>
            <a:off x="6588224" y="4365104"/>
            <a:ext cx="2160240" cy="523220"/>
          </a:xfrm>
          <a:prstGeom prst="rect">
            <a:avLst/>
          </a:prstGeom>
        </p:spPr>
        <p:txBody>
          <a:bodyPr wrap="square">
            <a:spAutoFit/>
          </a:bodyPr>
          <a:lstStyle/>
          <a:p>
            <a:pPr algn="ctr"/>
            <a:r>
              <a:rPr lang="it-IT" sz="2800" dirty="0" smtClean="0">
                <a:latin typeface="Arial" pitchFamily="34" charset="0"/>
                <a:cs typeface="Arial" pitchFamily="34" charset="0"/>
              </a:rPr>
              <a:t>Aristotele</a:t>
            </a:r>
            <a:endParaRPr lang="it-IT" sz="28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851920" y="620688"/>
            <a:ext cx="1824538" cy="523220"/>
          </a:xfrm>
          <a:prstGeom prst="rect">
            <a:avLst/>
          </a:prstGeom>
        </p:spPr>
        <p:txBody>
          <a:bodyPr wrap="none">
            <a:spAutoFit/>
          </a:bodyPr>
          <a:lstStyle/>
          <a:p>
            <a:pPr algn="just"/>
            <a:r>
              <a:rPr lang="it-IT" sz="2800" dirty="0" smtClean="0">
                <a:solidFill>
                  <a:srgbClr val="FF0000"/>
                </a:solidFill>
                <a:latin typeface="Arial" pitchFamily="34" charset="0"/>
                <a:cs typeface="Arial" pitchFamily="34" charset="0"/>
              </a:rPr>
              <a:t>Senofonte</a:t>
            </a:r>
            <a:endParaRPr lang="it-IT" sz="2800" dirty="0">
              <a:solidFill>
                <a:srgbClr val="FF0000"/>
              </a:solidFill>
              <a:latin typeface="Arial" pitchFamily="34" charset="0"/>
              <a:cs typeface="Arial" pitchFamily="34" charset="0"/>
            </a:endParaRPr>
          </a:p>
        </p:txBody>
      </p:sp>
      <p:sp>
        <p:nvSpPr>
          <p:cNvPr id="3" name="Rettangolo 2"/>
          <p:cNvSpPr/>
          <p:nvPr/>
        </p:nvSpPr>
        <p:spPr>
          <a:xfrm>
            <a:off x="1475656" y="1412776"/>
            <a:ext cx="6096541" cy="369332"/>
          </a:xfrm>
          <a:prstGeom prst="rect">
            <a:avLst/>
          </a:prstGeom>
        </p:spPr>
        <p:txBody>
          <a:bodyPr wrap="none">
            <a:spAutoFit/>
          </a:bodyPr>
          <a:lstStyle/>
          <a:p>
            <a:pPr algn="just"/>
            <a:r>
              <a:rPr lang="it-IT" dirty="0" smtClean="0">
                <a:latin typeface="Arial" pitchFamily="34" charset="0"/>
                <a:cs typeface="Arial" pitchFamily="34" charset="0"/>
              </a:rPr>
              <a:t>Scrive con lo scopo di riabilitare Socrate, dopo il processo</a:t>
            </a:r>
            <a:endParaRPr lang="it-IT" dirty="0">
              <a:latin typeface="Arial" pitchFamily="34" charset="0"/>
              <a:cs typeface="Arial" pitchFamily="34" charset="0"/>
            </a:endParaRPr>
          </a:p>
        </p:txBody>
      </p:sp>
      <p:sp>
        <p:nvSpPr>
          <p:cNvPr id="4" name="Rettangolo 3"/>
          <p:cNvSpPr/>
          <p:nvPr/>
        </p:nvSpPr>
        <p:spPr>
          <a:xfrm>
            <a:off x="3934349" y="2348880"/>
            <a:ext cx="1803699" cy="523220"/>
          </a:xfrm>
          <a:prstGeom prst="rect">
            <a:avLst/>
          </a:prstGeom>
        </p:spPr>
        <p:txBody>
          <a:bodyPr wrap="none">
            <a:spAutoFit/>
          </a:bodyPr>
          <a:lstStyle/>
          <a:p>
            <a:pPr algn="just"/>
            <a:r>
              <a:rPr lang="it-IT" sz="2800" dirty="0" smtClean="0">
                <a:solidFill>
                  <a:srgbClr val="FF0000"/>
                </a:solidFill>
                <a:latin typeface="Arial" pitchFamily="34" charset="0"/>
                <a:cs typeface="Arial" pitchFamily="34" charset="0"/>
              </a:rPr>
              <a:t>Aristofane</a:t>
            </a:r>
            <a:endParaRPr lang="it-IT" sz="2800" dirty="0">
              <a:solidFill>
                <a:srgbClr val="FF0000"/>
              </a:solidFill>
              <a:latin typeface="Arial" pitchFamily="34" charset="0"/>
              <a:cs typeface="Arial" pitchFamily="34" charset="0"/>
            </a:endParaRPr>
          </a:p>
        </p:txBody>
      </p:sp>
      <p:sp>
        <p:nvSpPr>
          <p:cNvPr id="5" name="Rettangolo 4"/>
          <p:cNvSpPr/>
          <p:nvPr/>
        </p:nvSpPr>
        <p:spPr>
          <a:xfrm>
            <a:off x="1009354" y="3140968"/>
            <a:ext cx="7305205" cy="2800767"/>
          </a:xfrm>
          <a:prstGeom prst="rect">
            <a:avLst/>
          </a:prstGeom>
        </p:spPr>
        <p:txBody>
          <a:bodyPr wrap="none">
            <a:spAutoFit/>
          </a:bodyPr>
          <a:lstStyle/>
          <a:p>
            <a:pPr algn="ctr"/>
            <a:r>
              <a:rPr lang="it-IT" sz="2800" dirty="0" smtClean="0">
                <a:latin typeface="Arial" pitchFamily="34" charset="0"/>
                <a:cs typeface="Arial" pitchFamily="34" charset="0"/>
              </a:rPr>
              <a:t>Scrive una commedia: “</a:t>
            </a:r>
            <a:r>
              <a:rPr lang="it-IT" sz="2800" b="1" dirty="0" smtClean="0">
                <a:latin typeface="Arial" pitchFamily="34" charset="0"/>
                <a:cs typeface="Arial" pitchFamily="34" charset="0"/>
              </a:rPr>
              <a:t>Le nuvole</a:t>
            </a:r>
            <a:r>
              <a:rPr lang="it-IT" sz="2800" dirty="0" smtClean="0">
                <a:latin typeface="Arial" pitchFamily="34" charset="0"/>
                <a:cs typeface="Arial" pitchFamily="34" charset="0"/>
              </a:rPr>
              <a:t>”</a:t>
            </a:r>
          </a:p>
          <a:p>
            <a:pPr algn="ctr"/>
            <a:endParaRPr lang="it-IT" sz="2800" dirty="0" smtClean="0">
              <a:latin typeface="Arial" pitchFamily="34" charset="0"/>
              <a:cs typeface="Arial" pitchFamily="34" charset="0"/>
            </a:endParaRPr>
          </a:p>
          <a:p>
            <a:pPr algn="ctr"/>
            <a:r>
              <a:rPr lang="it-IT" sz="2400" dirty="0" smtClean="0">
                <a:latin typeface="Arial" pitchFamily="34" charset="0"/>
                <a:cs typeface="Arial" pitchFamily="34" charset="0"/>
              </a:rPr>
              <a:t>Ritratto </a:t>
            </a:r>
            <a:r>
              <a:rPr lang="it-IT" sz="2400" b="1" dirty="0" smtClean="0">
                <a:latin typeface="Arial" pitchFamily="34" charset="0"/>
                <a:cs typeface="Arial" pitchFamily="34" charset="0"/>
              </a:rPr>
              <a:t>parodistico</a:t>
            </a:r>
            <a:r>
              <a:rPr lang="it-IT" sz="2400" dirty="0" smtClean="0">
                <a:latin typeface="Arial" pitchFamily="34" charset="0"/>
                <a:cs typeface="Arial" pitchFamily="34" charset="0"/>
              </a:rPr>
              <a:t> di Socrate (scopo: </a:t>
            </a:r>
            <a:r>
              <a:rPr lang="it-IT" sz="2400" b="1" dirty="0" smtClean="0">
                <a:latin typeface="Arial" pitchFamily="34" charset="0"/>
                <a:cs typeface="Arial" pitchFamily="34" charset="0"/>
              </a:rPr>
              <a:t>far ridere</a:t>
            </a:r>
            <a:r>
              <a:rPr lang="it-IT" sz="2400" dirty="0" smtClean="0">
                <a:latin typeface="Arial" pitchFamily="34" charset="0"/>
                <a:cs typeface="Arial" pitchFamily="34" charset="0"/>
              </a:rPr>
              <a:t>; </a:t>
            </a:r>
          </a:p>
          <a:p>
            <a:pPr algn="ctr"/>
            <a:r>
              <a:rPr lang="it-IT" sz="2400" dirty="0" smtClean="0">
                <a:latin typeface="Arial" pitchFamily="34" charset="0"/>
                <a:cs typeface="Arial" pitchFamily="34" charset="0"/>
              </a:rPr>
              <a:t>non ha lo scopo di riabilitare la figura di Socrate).</a:t>
            </a:r>
          </a:p>
          <a:p>
            <a:pPr algn="just">
              <a:buFontTx/>
              <a:buChar char="-"/>
            </a:pPr>
            <a:r>
              <a:rPr lang="it-IT" sz="2400" dirty="0" smtClean="0">
                <a:latin typeface="Arial" pitchFamily="34" charset="0"/>
                <a:cs typeface="Arial" pitchFamily="34" charset="0"/>
              </a:rPr>
              <a:t>Socrate ha una certa </a:t>
            </a:r>
            <a:r>
              <a:rPr lang="it-IT" sz="2400" b="1" dirty="0" smtClean="0">
                <a:latin typeface="Arial" pitchFamily="34" charset="0"/>
                <a:cs typeface="Arial" pitchFamily="34" charset="0"/>
              </a:rPr>
              <a:t>fama</a:t>
            </a:r>
            <a:r>
              <a:rPr lang="it-IT" sz="2400" dirty="0" smtClean="0">
                <a:latin typeface="Arial" pitchFamily="34" charset="0"/>
                <a:cs typeface="Arial" pitchFamily="34" charset="0"/>
              </a:rPr>
              <a:t>, dato che è personaggio</a:t>
            </a:r>
          </a:p>
          <a:p>
            <a:pPr algn="just"/>
            <a:r>
              <a:rPr lang="it-IT" sz="2400" dirty="0" smtClean="0">
                <a:latin typeface="Arial" pitchFamily="34" charset="0"/>
                <a:cs typeface="Arial" pitchFamily="34" charset="0"/>
              </a:rPr>
              <a:t>principale di una commedia</a:t>
            </a:r>
          </a:p>
          <a:p>
            <a:pPr algn="just"/>
            <a:r>
              <a:rPr lang="it-IT" sz="2400" dirty="0" smtClean="0">
                <a:latin typeface="Arial" pitchFamily="34" charset="0"/>
                <a:cs typeface="Arial" pitchFamily="34" charset="0"/>
              </a:rPr>
              <a:t>- Socrate è presentato come un </a:t>
            </a:r>
            <a:r>
              <a:rPr lang="it-IT" sz="2400" b="1" dirty="0" smtClean="0">
                <a:latin typeface="Arial" pitchFamily="34" charset="0"/>
                <a:cs typeface="Arial" pitchFamily="34" charset="0"/>
              </a:rPr>
              <a:t>sofista</a:t>
            </a:r>
            <a:endParaRPr lang="it-IT" sz="2400" b="1"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061912" y="620688"/>
            <a:ext cx="1404552" cy="523220"/>
          </a:xfrm>
          <a:prstGeom prst="rect">
            <a:avLst/>
          </a:prstGeom>
        </p:spPr>
        <p:txBody>
          <a:bodyPr wrap="none">
            <a:spAutoFit/>
          </a:bodyPr>
          <a:lstStyle/>
          <a:p>
            <a:pPr algn="just"/>
            <a:r>
              <a:rPr lang="it-IT" sz="2800" dirty="0" smtClean="0">
                <a:solidFill>
                  <a:srgbClr val="FF0000"/>
                </a:solidFill>
                <a:latin typeface="Arial" pitchFamily="34" charset="0"/>
                <a:cs typeface="Arial" pitchFamily="34" charset="0"/>
              </a:rPr>
              <a:t>Platone</a:t>
            </a:r>
            <a:endParaRPr lang="it-IT" sz="2800" dirty="0">
              <a:solidFill>
                <a:srgbClr val="FF0000"/>
              </a:solidFill>
              <a:latin typeface="Arial" pitchFamily="34" charset="0"/>
              <a:cs typeface="Arial" pitchFamily="34" charset="0"/>
            </a:endParaRPr>
          </a:p>
        </p:txBody>
      </p:sp>
      <p:sp>
        <p:nvSpPr>
          <p:cNvPr id="3" name="Rettangolo 2"/>
          <p:cNvSpPr/>
          <p:nvPr/>
        </p:nvSpPr>
        <p:spPr>
          <a:xfrm>
            <a:off x="260585" y="1412776"/>
            <a:ext cx="6471655" cy="2677656"/>
          </a:xfrm>
          <a:prstGeom prst="rect">
            <a:avLst/>
          </a:prstGeom>
        </p:spPr>
        <p:txBody>
          <a:bodyPr wrap="square">
            <a:spAutoFit/>
          </a:bodyPr>
          <a:lstStyle/>
          <a:p>
            <a:pPr algn="just"/>
            <a:r>
              <a:rPr lang="it-IT" sz="2400" b="1" dirty="0" smtClean="0">
                <a:latin typeface="Arial" pitchFamily="34" charset="0"/>
                <a:cs typeface="Arial" pitchFamily="34" charset="0"/>
              </a:rPr>
              <a:t>Discepolo</a:t>
            </a:r>
            <a:r>
              <a:rPr lang="it-IT" sz="2400" dirty="0" smtClean="0">
                <a:latin typeface="Arial" pitchFamily="34" charset="0"/>
                <a:cs typeface="Arial" pitchFamily="34" charset="0"/>
              </a:rPr>
              <a:t> di Socrate, ne esalta la figura</a:t>
            </a:r>
          </a:p>
          <a:p>
            <a:pPr algn="just"/>
            <a:endParaRPr lang="it-IT" sz="2400" dirty="0" smtClean="0">
              <a:latin typeface="Arial" pitchFamily="34" charset="0"/>
              <a:cs typeface="Arial" pitchFamily="34" charset="0"/>
            </a:endParaRPr>
          </a:p>
          <a:p>
            <a:pPr algn="just"/>
            <a:r>
              <a:rPr lang="it-IT" sz="2400" dirty="0" smtClean="0">
                <a:latin typeface="Arial" pitchFamily="34" charset="0"/>
                <a:cs typeface="Arial" pitchFamily="34" charset="0"/>
              </a:rPr>
              <a:t>Socrate è il </a:t>
            </a:r>
            <a:r>
              <a:rPr lang="it-IT" sz="2400" b="1" dirty="0" smtClean="0">
                <a:latin typeface="Arial" pitchFamily="34" charset="0"/>
                <a:cs typeface="Arial" pitchFamily="34" charset="0"/>
              </a:rPr>
              <a:t>protagonista</a:t>
            </a:r>
            <a:r>
              <a:rPr lang="it-IT" sz="2400" dirty="0" smtClean="0">
                <a:latin typeface="Arial" pitchFamily="34" charset="0"/>
                <a:cs typeface="Arial" pitchFamily="34" charset="0"/>
              </a:rPr>
              <a:t> principale dei suoi </a:t>
            </a:r>
            <a:r>
              <a:rPr lang="it-IT" sz="2400" b="1" dirty="0" smtClean="0">
                <a:latin typeface="Arial" pitchFamily="34" charset="0"/>
                <a:cs typeface="Arial" pitchFamily="34" charset="0"/>
              </a:rPr>
              <a:t>dialoghi</a:t>
            </a:r>
          </a:p>
          <a:p>
            <a:pPr algn="just"/>
            <a:endParaRPr lang="it-IT" sz="2400" dirty="0" smtClean="0">
              <a:latin typeface="Arial" pitchFamily="34" charset="0"/>
              <a:cs typeface="Arial" pitchFamily="34" charset="0"/>
            </a:endParaRPr>
          </a:p>
          <a:p>
            <a:pPr algn="just"/>
            <a:r>
              <a:rPr lang="it-IT" sz="2400" u="sng" dirty="0" smtClean="0">
                <a:latin typeface="Arial" pitchFamily="34" charset="0"/>
                <a:cs typeface="Arial" pitchFamily="34" charset="0"/>
              </a:rPr>
              <a:t>Come distinguere il pensiero di Socrate da quello di Platone </a:t>
            </a:r>
            <a:r>
              <a:rPr lang="it-IT" sz="1600" u="sng" dirty="0" smtClean="0">
                <a:latin typeface="Arial" pitchFamily="34" charset="0"/>
                <a:cs typeface="Arial" pitchFamily="34" charset="0"/>
              </a:rPr>
              <a:t>(uno dei più grandi filosofi della storia)</a:t>
            </a:r>
            <a:r>
              <a:rPr lang="it-IT" sz="2400" u="sng" dirty="0" smtClean="0">
                <a:latin typeface="Arial" pitchFamily="34" charset="0"/>
                <a:cs typeface="Arial" pitchFamily="34" charset="0"/>
              </a:rPr>
              <a:t>?</a:t>
            </a:r>
            <a:endParaRPr lang="it-IT" sz="2400" u="sng" dirty="0">
              <a:latin typeface="Arial" pitchFamily="34" charset="0"/>
              <a:cs typeface="Arial" pitchFamily="34" charset="0"/>
            </a:endParaRPr>
          </a:p>
        </p:txBody>
      </p:sp>
      <p:sp>
        <p:nvSpPr>
          <p:cNvPr id="4" name="Rettangolo 3"/>
          <p:cNvSpPr/>
          <p:nvPr/>
        </p:nvSpPr>
        <p:spPr>
          <a:xfrm>
            <a:off x="3923928" y="4581128"/>
            <a:ext cx="1683474" cy="523220"/>
          </a:xfrm>
          <a:prstGeom prst="rect">
            <a:avLst/>
          </a:prstGeom>
        </p:spPr>
        <p:txBody>
          <a:bodyPr wrap="none">
            <a:spAutoFit/>
          </a:bodyPr>
          <a:lstStyle/>
          <a:p>
            <a:pPr algn="just"/>
            <a:r>
              <a:rPr lang="it-IT" sz="2800" dirty="0" smtClean="0">
                <a:solidFill>
                  <a:srgbClr val="FF0000"/>
                </a:solidFill>
                <a:latin typeface="Arial" pitchFamily="34" charset="0"/>
                <a:cs typeface="Arial" pitchFamily="34" charset="0"/>
              </a:rPr>
              <a:t>Aristotele</a:t>
            </a:r>
            <a:endParaRPr lang="it-IT" sz="2800" dirty="0">
              <a:solidFill>
                <a:srgbClr val="FF0000"/>
              </a:solidFill>
              <a:latin typeface="Arial" pitchFamily="34" charset="0"/>
              <a:cs typeface="Arial" pitchFamily="34" charset="0"/>
            </a:endParaRPr>
          </a:p>
        </p:txBody>
      </p:sp>
      <p:sp>
        <p:nvSpPr>
          <p:cNvPr id="5" name="Rettangolo 4"/>
          <p:cNvSpPr/>
          <p:nvPr/>
        </p:nvSpPr>
        <p:spPr>
          <a:xfrm>
            <a:off x="2123728" y="5445224"/>
            <a:ext cx="5662126" cy="830997"/>
          </a:xfrm>
          <a:prstGeom prst="rect">
            <a:avLst/>
          </a:prstGeom>
        </p:spPr>
        <p:txBody>
          <a:bodyPr wrap="none">
            <a:spAutoFit/>
          </a:bodyPr>
          <a:lstStyle/>
          <a:p>
            <a:pPr algn="ctr"/>
            <a:r>
              <a:rPr lang="it-IT" sz="2400" dirty="0" smtClean="0">
                <a:latin typeface="Arial" pitchFamily="34" charset="0"/>
                <a:cs typeface="Arial" pitchFamily="34" charset="0"/>
              </a:rPr>
              <a:t>La sua non è una testimonianza diretta, </a:t>
            </a:r>
          </a:p>
          <a:p>
            <a:pPr algn="ctr"/>
            <a:r>
              <a:rPr lang="it-IT" sz="2400" dirty="0" smtClean="0">
                <a:latin typeface="Arial" pitchFamily="34" charset="0"/>
                <a:cs typeface="Arial" pitchFamily="34" charset="0"/>
              </a:rPr>
              <a:t>poiché non conobbe Socrate</a:t>
            </a:r>
            <a:endParaRPr lang="it-IT" sz="2400" b="1" dirty="0">
              <a:latin typeface="Arial" pitchFamily="34" charset="0"/>
              <a:cs typeface="Arial" pitchFamily="34" charset="0"/>
            </a:endParaRPr>
          </a:p>
        </p:txBody>
      </p:sp>
      <p:pic>
        <p:nvPicPr>
          <p:cNvPr id="1026" name="Picture 2" descr="Risultati immagini per dialoghi platone copertine"/>
          <p:cNvPicPr>
            <a:picLocks noChangeAspect="1" noChangeArrowheads="1"/>
          </p:cNvPicPr>
          <p:nvPr/>
        </p:nvPicPr>
        <p:blipFill>
          <a:blip r:embed="rId2" cstate="print"/>
          <a:srcRect/>
          <a:stretch>
            <a:fillRect/>
          </a:stretch>
        </p:blipFill>
        <p:spPr bwMode="auto">
          <a:xfrm>
            <a:off x="6732240" y="764704"/>
            <a:ext cx="2159550" cy="350711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22982" y="620688"/>
            <a:ext cx="3682418" cy="523220"/>
          </a:xfrm>
          <a:prstGeom prst="rect">
            <a:avLst/>
          </a:prstGeom>
        </p:spPr>
        <p:txBody>
          <a:bodyPr wrap="none">
            <a:spAutoFit/>
          </a:bodyPr>
          <a:lstStyle/>
          <a:p>
            <a:pPr algn="just"/>
            <a:r>
              <a:rPr lang="it-IT" sz="2800" dirty="0" smtClean="0">
                <a:solidFill>
                  <a:srgbClr val="FF0000"/>
                </a:solidFill>
                <a:latin typeface="Arial" pitchFamily="34" charset="0"/>
                <a:cs typeface="Arial" pitchFamily="34" charset="0"/>
              </a:rPr>
              <a:t>Di che cosa si occupa</a:t>
            </a:r>
            <a:endParaRPr lang="it-IT" sz="2800" dirty="0">
              <a:solidFill>
                <a:srgbClr val="FF0000"/>
              </a:solidFill>
              <a:latin typeface="Arial" pitchFamily="34" charset="0"/>
              <a:cs typeface="Arial" pitchFamily="34" charset="0"/>
            </a:endParaRPr>
          </a:p>
        </p:txBody>
      </p:sp>
      <p:sp>
        <p:nvSpPr>
          <p:cNvPr id="3" name="CasellaDiTesto 2"/>
          <p:cNvSpPr txBox="1"/>
          <p:nvPr/>
        </p:nvSpPr>
        <p:spPr>
          <a:xfrm>
            <a:off x="827584" y="1484784"/>
            <a:ext cx="7632848" cy="1938992"/>
          </a:xfrm>
          <a:prstGeom prst="rect">
            <a:avLst/>
          </a:prstGeom>
          <a:noFill/>
        </p:spPr>
        <p:txBody>
          <a:bodyPr wrap="square" rtlCol="0">
            <a:spAutoFit/>
          </a:bodyPr>
          <a:lstStyle/>
          <a:p>
            <a:r>
              <a:rPr lang="it-IT" sz="2400" dirty="0" smtClean="0">
                <a:latin typeface="Arial" pitchFamily="34" charset="0"/>
                <a:cs typeface="Arial" pitchFamily="34" charset="0"/>
              </a:rPr>
              <a:t>Si distacca dalla filosofia della natura e dell’essere</a:t>
            </a:r>
          </a:p>
          <a:p>
            <a:r>
              <a:rPr lang="it-IT" sz="2400" dirty="0" smtClean="0">
                <a:latin typeface="Arial" pitchFamily="34" charset="0"/>
                <a:cs typeface="Arial" pitchFamily="34" charset="0"/>
              </a:rPr>
              <a:t>Si occupa </a:t>
            </a:r>
            <a:r>
              <a:rPr lang="it-IT" sz="2400" b="1" dirty="0" smtClean="0">
                <a:solidFill>
                  <a:srgbClr val="FF0000"/>
                </a:solidFill>
                <a:latin typeface="Arial" pitchFamily="34" charset="0"/>
                <a:cs typeface="Arial" pitchFamily="34" charset="0"/>
              </a:rPr>
              <a:t>dell’uomo</a:t>
            </a:r>
          </a:p>
          <a:p>
            <a:pPr>
              <a:buFontTx/>
              <a:buChar char="-"/>
            </a:pPr>
            <a:r>
              <a:rPr lang="it-IT" sz="2400" dirty="0" smtClean="0">
                <a:latin typeface="Arial" pitchFamily="34" charset="0"/>
                <a:cs typeface="Arial" pitchFamily="34" charset="0"/>
              </a:rPr>
              <a:t> come i </a:t>
            </a:r>
            <a:r>
              <a:rPr lang="it-IT" sz="2400" b="1" dirty="0" smtClean="0">
                <a:latin typeface="Arial" pitchFamily="34" charset="0"/>
                <a:cs typeface="Arial" pitchFamily="34" charset="0"/>
              </a:rPr>
              <a:t>sofisti</a:t>
            </a:r>
          </a:p>
          <a:p>
            <a:pPr>
              <a:buFontTx/>
              <a:buChar char="-"/>
            </a:pPr>
            <a:endParaRPr lang="it-IT" sz="2400" dirty="0" smtClean="0">
              <a:latin typeface="Arial" pitchFamily="34" charset="0"/>
              <a:cs typeface="Arial" pitchFamily="34" charset="0"/>
            </a:endParaRPr>
          </a:p>
          <a:p>
            <a:pPr algn="ctr"/>
            <a:r>
              <a:rPr lang="it-IT" sz="2400" i="1" u="sng" dirty="0" smtClean="0">
                <a:latin typeface="Arial" pitchFamily="34" charset="0"/>
                <a:cs typeface="Arial" pitchFamily="34" charset="0"/>
              </a:rPr>
              <a:t>E’ un sofista?</a:t>
            </a:r>
            <a:endParaRPr lang="it-IT" sz="2400" i="1" u="sng" dirty="0">
              <a:latin typeface="Arial" pitchFamily="34" charset="0"/>
              <a:cs typeface="Arial" pitchFamily="34" charset="0"/>
            </a:endParaRPr>
          </a:p>
        </p:txBody>
      </p:sp>
      <p:graphicFrame>
        <p:nvGraphicFramePr>
          <p:cNvPr id="4" name="Tabella 3"/>
          <p:cNvGraphicFramePr>
            <a:graphicFrameLocks noGrp="1"/>
          </p:cNvGraphicFramePr>
          <p:nvPr/>
        </p:nvGraphicFramePr>
        <p:xfrm>
          <a:off x="755576" y="3645024"/>
          <a:ext cx="7776864" cy="2382520"/>
        </p:xfrm>
        <a:graphic>
          <a:graphicData uri="http://schemas.openxmlformats.org/drawingml/2006/table">
            <a:tbl>
              <a:tblPr firstRow="1" bandRow="1">
                <a:tableStyleId>{69CF1AB2-1976-4502-BF36-3FF5EA218861}</a:tableStyleId>
              </a:tblPr>
              <a:tblGrid>
                <a:gridCol w="2808312"/>
                <a:gridCol w="4968552"/>
              </a:tblGrid>
              <a:tr h="370840">
                <a:tc>
                  <a:txBody>
                    <a:bodyPr/>
                    <a:lstStyle/>
                    <a:p>
                      <a:pPr algn="ctr"/>
                      <a:r>
                        <a:rPr lang="it-IT" dirty="0" smtClean="0"/>
                        <a:t>SOFISTI</a:t>
                      </a:r>
                      <a:endParaRPr lang="it-IT" dirty="0">
                        <a:latin typeface="Arial" pitchFamily="34" charset="0"/>
                        <a:cs typeface="Arial" pitchFamily="34" charset="0"/>
                      </a:endParaRPr>
                    </a:p>
                  </a:txBody>
                  <a:tcPr/>
                </a:tc>
                <a:tc>
                  <a:txBody>
                    <a:bodyPr/>
                    <a:lstStyle/>
                    <a:p>
                      <a:pPr algn="ctr"/>
                      <a:r>
                        <a:rPr lang="it-IT" dirty="0" smtClean="0"/>
                        <a:t>SOCRATE</a:t>
                      </a:r>
                      <a:endParaRPr lang="it-IT" dirty="0">
                        <a:latin typeface="Arial" pitchFamily="34" charset="0"/>
                        <a:cs typeface="Arial" pitchFamily="34" charset="0"/>
                      </a:endParaRPr>
                    </a:p>
                  </a:txBody>
                  <a:tcPr/>
                </a:tc>
              </a:tr>
              <a:tr h="370840">
                <a:tc>
                  <a:txBody>
                    <a:bodyPr/>
                    <a:lstStyle/>
                    <a:p>
                      <a:r>
                        <a:rPr lang="it-IT" b="1" dirty="0" smtClean="0">
                          <a:latin typeface="Arial" pitchFamily="34" charset="0"/>
                          <a:cs typeface="Arial" pitchFamily="34" charset="0"/>
                        </a:rPr>
                        <a:t>Non c’è una verità assoluta</a:t>
                      </a:r>
                      <a:r>
                        <a:rPr lang="it-IT" dirty="0" smtClean="0">
                          <a:latin typeface="Arial" pitchFamily="34" charset="0"/>
                          <a:cs typeface="Arial" pitchFamily="34" charset="0"/>
                        </a:rPr>
                        <a:t>: l’uomo è misura di tutte le cose</a:t>
                      </a:r>
                      <a:endParaRPr lang="it-IT" dirty="0">
                        <a:latin typeface="Arial" pitchFamily="34" charset="0"/>
                        <a:cs typeface="Arial" pitchFamily="34" charset="0"/>
                      </a:endParaRPr>
                    </a:p>
                  </a:txBody>
                  <a:tcPr/>
                </a:tc>
                <a:tc>
                  <a:txBody>
                    <a:bodyPr/>
                    <a:lstStyle/>
                    <a:p>
                      <a:pPr algn="just"/>
                      <a:r>
                        <a:rPr lang="it-IT" dirty="0" smtClean="0">
                          <a:latin typeface="Arial" pitchFamily="34" charset="0"/>
                          <a:cs typeface="Arial" pitchFamily="34" charset="0"/>
                        </a:rPr>
                        <a:t>Rifiuta che tutto sia opinione: possiamo fare riferimento a una </a:t>
                      </a:r>
                      <a:r>
                        <a:rPr lang="it-IT" b="1" dirty="0" smtClean="0">
                          <a:latin typeface="Arial" pitchFamily="34" charset="0"/>
                          <a:cs typeface="Arial" pitchFamily="34" charset="0"/>
                        </a:rPr>
                        <a:t>verità</a:t>
                      </a:r>
                    </a:p>
                    <a:p>
                      <a:pPr algn="just"/>
                      <a:endParaRPr lang="it-IT" dirty="0" smtClean="0">
                        <a:latin typeface="Arial" pitchFamily="34" charset="0"/>
                        <a:cs typeface="Arial" pitchFamily="34" charset="0"/>
                      </a:endParaRPr>
                    </a:p>
                    <a:p>
                      <a:pPr algn="just"/>
                      <a:r>
                        <a:rPr lang="it-IT" dirty="0" smtClean="0">
                          <a:latin typeface="Arial" pitchFamily="34" charset="0"/>
                          <a:cs typeface="Arial" pitchFamily="34" charset="0"/>
                        </a:rPr>
                        <a:t>Lo scopo di una discussione non è convincere, ma </a:t>
                      </a:r>
                      <a:r>
                        <a:rPr lang="it-IT" b="1" dirty="0" smtClean="0">
                          <a:latin typeface="Arial" pitchFamily="34" charset="0"/>
                          <a:cs typeface="Arial" pitchFamily="34" charset="0"/>
                        </a:rPr>
                        <a:t>COMPRENDERE</a:t>
                      </a:r>
                      <a:r>
                        <a:rPr lang="it-IT" dirty="0" smtClean="0">
                          <a:latin typeface="Arial" pitchFamily="34" charset="0"/>
                          <a:cs typeface="Arial" pitchFamily="34" charset="0"/>
                        </a:rPr>
                        <a:t>, arrivare se non a una verità assoluta, perlomeno a una verità </a:t>
                      </a:r>
                      <a:r>
                        <a:rPr lang="it-IT" b="1" dirty="0" smtClean="0">
                          <a:latin typeface="Arial" pitchFamily="34" charset="0"/>
                          <a:cs typeface="Arial" pitchFamily="34" charset="0"/>
                        </a:rPr>
                        <a:t>condivisa </a:t>
                      </a:r>
                      <a:r>
                        <a:rPr lang="it-IT" b="0" dirty="0" smtClean="0">
                          <a:latin typeface="Arial" pitchFamily="34" charset="0"/>
                          <a:cs typeface="Arial" pitchFamily="34" charset="0"/>
                        </a:rPr>
                        <a:t>(attraverso il dialogo)</a:t>
                      </a:r>
                      <a:endParaRPr lang="it-IT" b="1" dirty="0">
                        <a:latin typeface="Arial" pitchFamily="34" charset="0"/>
                        <a:cs typeface="Arial" pitchFamily="34" charset="0"/>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449598" y="620688"/>
            <a:ext cx="2629181" cy="523220"/>
          </a:xfrm>
          <a:prstGeom prst="rect">
            <a:avLst/>
          </a:prstGeom>
        </p:spPr>
        <p:txBody>
          <a:bodyPr wrap="none">
            <a:spAutoFit/>
          </a:bodyPr>
          <a:lstStyle/>
          <a:p>
            <a:pPr algn="just"/>
            <a:r>
              <a:rPr lang="it-IT" sz="2800" b="1" dirty="0" smtClean="0">
                <a:solidFill>
                  <a:srgbClr val="FF0000"/>
                </a:solidFill>
                <a:latin typeface="Arial" pitchFamily="34" charset="0"/>
                <a:cs typeface="Arial" pitchFamily="34" charset="0"/>
              </a:rPr>
              <a:t>IL PROCESSO</a:t>
            </a:r>
            <a:endParaRPr lang="it-IT" sz="2800" b="1" dirty="0">
              <a:solidFill>
                <a:srgbClr val="FF0000"/>
              </a:solidFill>
              <a:latin typeface="Arial" pitchFamily="34" charset="0"/>
              <a:cs typeface="Arial" pitchFamily="34" charset="0"/>
            </a:endParaRPr>
          </a:p>
        </p:txBody>
      </p:sp>
      <p:sp>
        <p:nvSpPr>
          <p:cNvPr id="6" name="CasellaDiTesto 5"/>
          <p:cNvSpPr txBox="1"/>
          <p:nvPr/>
        </p:nvSpPr>
        <p:spPr>
          <a:xfrm>
            <a:off x="827584" y="1340768"/>
            <a:ext cx="7632848" cy="707886"/>
          </a:xfrm>
          <a:prstGeom prst="rect">
            <a:avLst/>
          </a:prstGeom>
          <a:noFill/>
        </p:spPr>
        <p:txBody>
          <a:bodyPr wrap="square" rtlCol="0">
            <a:spAutoFit/>
          </a:bodyPr>
          <a:lstStyle/>
          <a:p>
            <a:r>
              <a:rPr lang="it-IT" sz="2000" dirty="0" smtClean="0">
                <a:latin typeface="Arial" pitchFamily="34" charset="0"/>
                <a:cs typeface="Arial" pitchFamily="34" charset="0"/>
              </a:rPr>
              <a:t>Processato nel </a:t>
            </a:r>
            <a:r>
              <a:rPr lang="it-IT" sz="2000" b="1" dirty="0" smtClean="0">
                <a:latin typeface="Arial" pitchFamily="34" charset="0"/>
                <a:cs typeface="Arial" pitchFamily="34" charset="0"/>
              </a:rPr>
              <a:t>399</a:t>
            </a:r>
            <a:r>
              <a:rPr lang="it-IT" sz="2000" dirty="0" smtClean="0">
                <a:latin typeface="Arial" pitchFamily="34" charset="0"/>
                <a:cs typeface="Arial" pitchFamily="34" charset="0"/>
              </a:rPr>
              <a:t> a.C., </a:t>
            </a:r>
            <a:r>
              <a:rPr lang="it-IT" sz="2000" b="1" dirty="0" smtClean="0">
                <a:latin typeface="Arial" pitchFamily="34" charset="0"/>
                <a:cs typeface="Arial" pitchFamily="34" charset="0"/>
              </a:rPr>
              <a:t>si difende </a:t>
            </a:r>
            <a:r>
              <a:rPr lang="it-IT" sz="2000" dirty="0" smtClean="0">
                <a:latin typeface="Arial" pitchFamily="34" charset="0"/>
                <a:cs typeface="Arial" pitchFamily="34" charset="0"/>
              </a:rPr>
              <a:t>da solo e viene </a:t>
            </a:r>
            <a:r>
              <a:rPr lang="it-IT" sz="2000" b="1" dirty="0" smtClean="0">
                <a:latin typeface="Arial" pitchFamily="34" charset="0"/>
                <a:cs typeface="Arial" pitchFamily="34" charset="0"/>
              </a:rPr>
              <a:t>condannato a morte </a:t>
            </a:r>
            <a:r>
              <a:rPr lang="it-IT" sz="2000" dirty="0" smtClean="0">
                <a:latin typeface="Arial" pitchFamily="34" charset="0"/>
                <a:cs typeface="Arial" pitchFamily="34" charset="0"/>
              </a:rPr>
              <a:t>(testo di riferimento: Platone, </a:t>
            </a:r>
            <a:r>
              <a:rPr lang="it-IT" sz="2000" i="1" dirty="0" smtClean="0">
                <a:latin typeface="Arial" pitchFamily="34" charset="0"/>
                <a:cs typeface="Arial" pitchFamily="34" charset="0"/>
              </a:rPr>
              <a:t>Apologia di Socrate</a:t>
            </a:r>
            <a:r>
              <a:rPr lang="it-IT" sz="2000" dirty="0" smtClean="0">
                <a:latin typeface="Arial" pitchFamily="34" charset="0"/>
                <a:cs typeface="Arial" pitchFamily="34" charset="0"/>
              </a:rPr>
              <a:t>)</a:t>
            </a:r>
            <a:endParaRPr lang="it-IT" sz="2000" i="1" u="sng" dirty="0">
              <a:latin typeface="Arial" pitchFamily="34" charset="0"/>
              <a:cs typeface="Arial" pitchFamily="34" charset="0"/>
            </a:endParaRPr>
          </a:p>
        </p:txBody>
      </p:sp>
      <p:sp>
        <p:nvSpPr>
          <p:cNvPr id="7" name="Rettangolo 6"/>
          <p:cNvSpPr/>
          <p:nvPr/>
        </p:nvSpPr>
        <p:spPr>
          <a:xfrm>
            <a:off x="2428860" y="2571744"/>
            <a:ext cx="4572000" cy="135421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lvl="0" indent="-274320" algn="just">
              <a:spcBef>
                <a:spcPts val="580"/>
              </a:spcBef>
              <a:buClr>
                <a:schemeClr val="accent1"/>
              </a:buClr>
              <a:buSzPct val="85000"/>
            </a:pPr>
            <a:r>
              <a:rPr lang="it-IT" sz="2400" dirty="0" smtClean="0">
                <a:latin typeface="Arial" pitchFamily="34" charset="0"/>
                <a:cs typeface="Arial" pitchFamily="34" charset="0"/>
              </a:rPr>
              <a:t>Le </a:t>
            </a:r>
            <a:r>
              <a:rPr lang="it-IT" sz="2400" b="1" dirty="0" smtClean="0">
                <a:latin typeface="Arial" pitchFamily="34" charset="0"/>
                <a:cs typeface="Arial" pitchFamily="34" charset="0"/>
              </a:rPr>
              <a:t>accuse ufficiali</a:t>
            </a:r>
            <a:r>
              <a:rPr lang="it-IT" sz="2400" dirty="0" smtClean="0">
                <a:latin typeface="Arial" pitchFamily="34" charset="0"/>
                <a:cs typeface="Arial" pitchFamily="34" charset="0"/>
              </a:rPr>
              <a:t>:</a:t>
            </a:r>
            <a:endParaRPr lang="it-IT" sz="2400" dirty="0" smtClean="0">
              <a:latin typeface="Arial" pitchFamily="34" charset="0"/>
              <a:cs typeface="Arial" pitchFamily="34" charset="0"/>
            </a:endParaRPr>
          </a:p>
          <a:p>
            <a:pPr indent="-274320" algn="just">
              <a:spcBef>
                <a:spcPts val="580"/>
              </a:spcBef>
              <a:buClr>
                <a:schemeClr val="accent1"/>
              </a:buClr>
              <a:buSzPct val="85000"/>
              <a:buFontTx/>
              <a:buChar char="-"/>
            </a:pPr>
            <a:r>
              <a:rPr lang="it-IT" sz="2400" dirty="0" smtClean="0">
                <a:latin typeface="Arial" pitchFamily="34" charset="0"/>
                <a:cs typeface="Arial" pitchFamily="34" charset="0"/>
              </a:rPr>
              <a:t>Corrompe i giovani</a:t>
            </a:r>
          </a:p>
          <a:p>
            <a:pPr lvl="0" indent="-274320" algn="just">
              <a:spcBef>
                <a:spcPts val="580"/>
              </a:spcBef>
              <a:buClr>
                <a:schemeClr val="accent1"/>
              </a:buClr>
              <a:buSzPct val="85000"/>
              <a:buFontTx/>
              <a:buChar char="-"/>
            </a:pPr>
            <a:r>
              <a:rPr lang="it-IT" sz="2400" dirty="0" smtClean="0">
                <a:latin typeface="Arial" pitchFamily="34" charset="0"/>
                <a:cs typeface="Arial" pitchFamily="34" charset="0"/>
              </a:rPr>
              <a:t>Empietà</a:t>
            </a:r>
            <a:endParaRPr lang="it-IT" sz="2400" dirty="0">
              <a:latin typeface="Arial" pitchFamily="34" charset="0"/>
              <a:cs typeface="Arial" pitchFamily="34" charset="0"/>
            </a:endParaRPr>
          </a:p>
        </p:txBody>
      </p:sp>
      <p:graphicFrame>
        <p:nvGraphicFramePr>
          <p:cNvPr id="8" name="Diagramma 7"/>
          <p:cNvGraphicFramePr/>
          <p:nvPr/>
        </p:nvGraphicFramePr>
        <p:xfrm>
          <a:off x="395536" y="4077072"/>
          <a:ext cx="8568952"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tx1"/>
                </a:solidFill>
                <a:latin typeface="Arial" pitchFamily="34" charset="0"/>
                <a:cs typeface="Arial" pitchFamily="34" charset="0"/>
              </a:rPr>
              <a:t>VITA</a:t>
            </a:r>
            <a:endParaRPr lang="it-IT" b="1" dirty="0">
              <a:solidFill>
                <a:schemeClr val="tx1"/>
              </a:solidFill>
              <a:latin typeface="Arial" pitchFamily="34" charset="0"/>
              <a:cs typeface="Arial" pitchFamily="34" charset="0"/>
            </a:endParaRPr>
          </a:p>
        </p:txBody>
      </p:sp>
      <p:sp>
        <p:nvSpPr>
          <p:cNvPr id="3" name="Segnaposto contenuto 2"/>
          <p:cNvSpPr>
            <a:spLocks noGrp="1"/>
          </p:cNvSpPr>
          <p:nvPr>
            <p:ph sz="quarter" idx="1"/>
          </p:nvPr>
        </p:nvSpPr>
        <p:spPr/>
        <p:txBody>
          <a:bodyPr/>
          <a:lstStyle/>
          <a:p>
            <a:pPr>
              <a:buNone/>
            </a:pPr>
            <a:r>
              <a:rPr lang="it-IT" dirty="0" smtClean="0">
                <a:latin typeface="Arial" pitchFamily="34" charset="0"/>
                <a:cs typeface="Arial" pitchFamily="34" charset="0"/>
              </a:rPr>
              <a:t>Nasce nel 470 a.C.</a:t>
            </a:r>
          </a:p>
          <a:p>
            <a:pPr>
              <a:buNone/>
            </a:pPr>
            <a:endParaRPr lang="it-IT" dirty="0" smtClean="0">
              <a:latin typeface="Arial" pitchFamily="34" charset="0"/>
              <a:cs typeface="Arial" pitchFamily="34" charset="0"/>
            </a:endParaRPr>
          </a:p>
          <a:p>
            <a:pPr algn="ctr">
              <a:buNone/>
            </a:pPr>
            <a:endParaRPr lang="it-IT" dirty="0" smtClean="0">
              <a:latin typeface="Arial" pitchFamily="34" charset="0"/>
              <a:cs typeface="Arial" pitchFamily="34" charset="0"/>
            </a:endParaRPr>
          </a:p>
          <a:p>
            <a:pPr algn="ctr">
              <a:buNone/>
            </a:pPr>
            <a:r>
              <a:rPr lang="it-IT" dirty="0" smtClean="0">
                <a:latin typeface="Arial" pitchFamily="34" charset="0"/>
                <a:cs typeface="Arial" pitchFamily="34" charset="0"/>
              </a:rPr>
              <a:t>Famiglia relativamente </a:t>
            </a:r>
            <a:r>
              <a:rPr lang="it-IT" b="1" dirty="0" smtClean="0">
                <a:latin typeface="Arial" pitchFamily="34" charset="0"/>
                <a:cs typeface="Arial" pitchFamily="34" charset="0"/>
              </a:rPr>
              <a:t>modesta</a:t>
            </a:r>
            <a:r>
              <a:rPr lang="it-IT" dirty="0" smtClean="0">
                <a:latin typeface="Arial" pitchFamily="34" charset="0"/>
                <a:cs typeface="Arial" pitchFamily="34" charset="0"/>
              </a:rPr>
              <a:t> di Atene:</a:t>
            </a:r>
          </a:p>
          <a:p>
            <a:pPr algn="ctr"/>
            <a:r>
              <a:rPr lang="it-IT" dirty="0" smtClean="0">
                <a:latin typeface="Arial" pitchFamily="34" charset="0"/>
                <a:cs typeface="Arial" pitchFamily="34" charset="0"/>
              </a:rPr>
              <a:t>padre scultore (</a:t>
            </a:r>
            <a:r>
              <a:rPr lang="it-IT" dirty="0" err="1" smtClean="0">
                <a:latin typeface="Arial" pitchFamily="34" charset="0"/>
                <a:cs typeface="Arial" pitchFamily="34" charset="0"/>
              </a:rPr>
              <a:t>Sofronisco</a:t>
            </a:r>
            <a:r>
              <a:rPr lang="it-IT" dirty="0" smtClean="0">
                <a:latin typeface="Arial" pitchFamily="34" charset="0"/>
                <a:cs typeface="Arial" pitchFamily="34" charset="0"/>
              </a:rPr>
              <a:t>)</a:t>
            </a:r>
          </a:p>
          <a:p>
            <a:pPr algn="ctr"/>
            <a:r>
              <a:rPr lang="it-IT" dirty="0" smtClean="0">
                <a:latin typeface="Arial" pitchFamily="34" charset="0"/>
                <a:cs typeface="Arial" pitchFamily="34" charset="0"/>
              </a:rPr>
              <a:t>madre </a:t>
            </a:r>
            <a:r>
              <a:rPr lang="it-IT" b="1" dirty="0" smtClean="0">
                <a:latin typeface="Arial" pitchFamily="34" charset="0"/>
                <a:cs typeface="Arial" pitchFamily="34" charset="0"/>
              </a:rPr>
              <a:t>levatrice</a:t>
            </a:r>
            <a:r>
              <a:rPr lang="it-IT" dirty="0" smtClean="0">
                <a:latin typeface="Arial" pitchFamily="34" charset="0"/>
                <a:cs typeface="Arial" pitchFamily="34" charset="0"/>
              </a:rPr>
              <a:t> (</a:t>
            </a:r>
            <a:r>
              <a:rPr lang="it-IT" dirty="0" err="1" smtClean="0">
                <a:latin typeface="Arial" pitchFamily="34" charset="0"/>
                <a:cs typeface="Arial" pitchFamily="34" charset="0"/>
              </a:rPr>
              <a:t>Fanarete</a:t>
            </a:r>
            <a:r>
              <a:rPr lang="it-IT" dirty="0" smtClean="0">
                <a:latin typeface="Arial" pitchFamily="34" charset="0"/>
                <a:cs typeface="Arial" pitchFamily="34" charset="0"/>
              </a:rPr>
              <a:t>)</a:t>
            </a:r>
          </a:p>
          <a:p>
            <a:pPr>
              <a:buNone/>
            </a:pPr>
            <a:endParaRPr lang="it-IT" dirty="0" smtClean="0">
              <a:latin typeface="Arial" pitchFamily="34" charset="0"/>
              <a:cs typeface="Arial" pitchFamily="34" charset="0"/>
            </a:endParaRPr>
          </a:p>
          <a:p>
            <a:pPr algn="r">
              <a:buNone/>
            </a:pPr>
            <a:endParaRPr lang="it-IT" dirty="0" smtClean="0">
              <a:latin typeface="Arial" pitchFamily="34" charset="0"/>
              <a:cs typeface="Arial" pitchFamily="34" charset="0"/>
            </a:endParaRPr>
          </a:p>
          <a:p>
            <a:pPr algn="r">
              <a:buNone/>
            </a:pPr>
            <a:r>
              <a:rPr lang="it-IT" dirty="0" smtClean="0">
                <a:latin typeface="Arial" pitchFamily="34" charset="0"/>
                <a:cs typeface="Arial" pitchFamily="34" charset="0"/>
              </a:rPr>
              <a:t>Sposato con Santippe, ha 3 figli</a:t>
            </a:r>
            <a:endParaRPr lang="it-IT"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411760" y="620688"/>
            <a:ext cx="4572000" cy="830997"/>
          </a:xfrm>
          <a:prstGeom prst="rect">
            <a:avLst/>
          </a:prstGeom>
        </p:spPr>
        <p:txBody>
          <a:bodyPr>
            <a:spAutoFit/>
          </a:bodyPr>
          <a:lstStyle/>
          <a:p>
            <a:pPr algn="ctr"/>
            <a:r>
              <a:rPr lang="it-IT" sz="2400" b="1" dirty="0" smtClean="0">
                <a:latin typeface="Arial" pitchFamily="34" charset="0"/>
                <a:cs typeface="Arial" pitchFamily="34" charset="0"/>
              </a:rPr>
              <a:t>1) Corrompe i giovani</a:t>
            </a:r>
          </a:p>
          <a:p>
            <a:pPr algn="ctr">
              <a:buFont typeface="Arial" pitchFamily="34" charset="0"/>
              <a:buChar char="•"/>
              <a:defRPr/>
            </a:pPr>
            <a:r>
              <a:rPr lang="it-IT" sz="2400" dirty="0" smtClean="0">
                <a:latin typeface="Arial" pitchFamily="34" charset="0"/>
                <a:cs typeface="Arial" pitchFamily="34" charset="0"/>
              </a:rPr>
              <a:t> E’ contrario alla democrazia</a:t>
            </a:r>
          </a:p>
        </p:txBody>
      </p:sp>
      <p:sp>
        <p:nvSpPr>
          <p:cNvPr id="7" name="Rettangolo 6"/>
          <p:cNvSpPr/>
          <p:nvPr/>
        </p:nvSpPr>
        <p:spPr>
          <a:xfrm>
            <a:off x="683568" y="2060848"/>
            <a:ext cx="8064896" cy="4154984"/>
          </a:xfrm>
          <a:prstGeom prst="rect">
            <a:avLst/>
          </a:prstGeom>
        </p:spPr>
        <p:txBody>
          <a:bodyPr wrap="square">
            <a:spAutoFit/>
          </a:bodyPr>
          <a:lstStyle/>
          <a:p>
            <a:pPr algn="just"/>
            <a:r>
              <a:rPr lang="it-IT" sz="2200" dirty="0" smtClean="0">
                <a:latin typeface="Arial" pitchFamily="34" charset="0"/>
                <a:cs typeface="Arial" pitchFamily="34" charset="0"/>
              </a:rPr>
              <a:t>In effetti:</a:t>
            </a:r>
          </a:p>
          <a:p>
            <a:pPr algn="just">
              <a:buFontTx/>
              <a:buChar char="-"/>
            </a:pPr>
            <a:r>
              <a:rPr lang="it-IT" sz="2200" dirty="0" smtClean="0">
                <a:latin typeface="Arial" pitchFamily="34" charset="0"/>
                <a:cs typeface="Arial" pitchFamily="34" charset="0"/>
              </a:rPr>
              <a:t> Alcuni dei “30 tiranni” erano </a:t>
            </a:r>
            <a:r>
              <a:rPr lang="it-IT" sz="2200" b="1" dirty="0" smtClean="0">
                <a:solidFill>
                  <a:srgbClr val="FF0000"/>
                </a:solidFill>
                <a:latin typeface="Arial" pitchFamily="34" charset="0"/>
                <a:cs typeface="Arial" pitchFamily="34" charset="0"/>
              </a:rPr>
              <a:t>allievi</a:t>
            </a:r>
            <a:r>
              <a:rPr lang="it-IT" sz="2200" dirty="0" smtClean="0">
                <a:latin typeface="Arial" pitchFamily="34" charset="0"/>
                <a:cs typeface="Arial" pitchFamily="34" charset="0"/>
              </a:rPr>
              <a:t> di Socrate</a:t>
            </a:r>
          </a:p>
          <a:p>
            <a:pPr lvl="1" algn="just">
              <a:buFontTx/>
              <a:buChar char="-"/>
            </a:pPr>
            <a:r>
              <a:rPr lang="it-IT" sz="2200" dirty="0" smtClean="0">
                <a:latin typeface="Arial" pitchFamily="34" charset="0"/>
                <a:cs typeface="Arial" pitchFamily="34" charset="0"/>
              </a:rPr>
              <a:t> Socrate era rimasto ad Atene mentre molti democratici erano stati esiliati (tornando, si vogliono </a:t>
            </a:r>
            <a:r>
              <a:rPr lang="it-IT" sz="2200" b="1" dirty="0" smtClean="0">
                <a:latin typeface="Arial" pitchFamily="34" charset="0"/>
                <a:cs typeface="Arial" pitchFamily="34" charset="0"/>
              </a:rPr>
              <a:t>vendicare</a:t>
            </a:r>
            <a:r>
              <a:rPr lang="it-IT" sz="2200" dirty="0" smtClean="0">
                <a:latin typeface="Arial" pitchFamily="34" charset="0"/>
                <a:cs typeface="Arial" pitchFamily="34" charset="0"/>
              </a:rPr>
              <a:t>?)</a:t>
            </a:r>
          </a:p>
          <a:p>
            <a:pPr lvl="1" algn="just">
              <a:buFontTx/>
              <a:buChar char="-"/>
            </a:pPr>
            <a:r>
              <a:rPr lang="it-IT" sz="2200" dirty="0" smtClean="0">
                <a:latin typeface="Arial" pitchFamily="34" charset="0"/>
                <a:cs typeface="Arial" pitchFamily="34" charset="0"/>
              </a:rPr>
              <a:t> Socrate si era comunque </a:t>
            </a:r>
            <a:r>
              <a:rPr lang="it-IT" sz="2200" b="1" dirty="0" smtClean="0">
                <a:latin typeface="Arial" pitchFamily="34" charset="0"/>
                <a:cs typeface="Arial" pitchFamily="34" charset="0"/>
              </a:rPr>
              <a:t>rifiutato di obbedire</a:t>
            </a:r>
            <a:r>
              <a:rPr lang="it-IT" sz="2200" dirty="0" smtClean="0">
                <a:latin typeface="Arial" pitchFamily="34" charset="0"/>
                <a:cs typeface="Arial" pitchFamily="34" charset="0"/>
              </a:rPr>
              <a:t> ad alcuni ordini che riteneva ingiusti</a:t>
            </a:r>
          </a:p>
          <a:p>
            <a:pPr algn="just">
              <a:buFontTx/>
              <a:buChar char="-"/>
            </a:pPr>
            <a:r>
              <a:rPr lang="it-IT" sz="2200" dirty="0" smtClean="0">
                <a:latin typeface="Arial" pitchFamily="34" charset="0"/>
                <a:cs typeface="Arial" pitchFamily="34" charset="0"/>
              </a:rPr>
              <a:t> Era </a:t>
            </a:r>
            <a:r>
              <a:rPr lang="it-IT" sz="2200" b="1" dirty="0" smtClean="0">
                <a:latin typeface="Arial" pitchFamily="34" charset="0"/>
                <a:cs typeface="Arial" pitchFamily="34" charset="0"/>
              </a:rPr>
              <a:t>contro all’idea del sorteggio </a:t>
            </a:r>
            <a:r>
              <a:rPr lang="it-IT" sz="2200" dirty="0" smtClean="0">
                <a:latin typeface="Arial" pitchFamily="34" charset="0"/>
                <a:cs typeface="Arial" pitchFamily="34" charset="0"/>
              </a:rPr>
              <a:t>per le cariche pubbliche: per lui non aveva senso che chi non fosse competente si potesse occupare di governare una città</a:t>
            </a:r>
            <a:endParaRPr lang="it-IT" sz="2200" b="1" dirty="0" smtClean="0">
              <a:latin typeface="Arial" pitchFamily="34" charset="0"/>
              <a:cs typeface="Arial" pitchFamily="34" charset="0"/>
            </a:endParaRPr>
          </a:p>
          <a:p>
            <a:pPr algn="just"/>
            <a:r>
              <a:rPr lang="it-IT" sz="2200" dirty="0" smtClean="0">
                <a:latin typeface="Arial" pitchFamily="34" charset="0"/>
                <a:cs typeface="Arial" pitchFamily="34" charset="0"/>
              </a:rPr>
              <a:t>- Passa la sua vita a dialogare, a fare domande: </a:t>
            </a:r>
            <a:r>
              <a:rPr lang="it-IT" sz="2200" b="1" dirty="0" smtClean="0">
                <a:latin typeface="Arial" pitchFamily="34" charset="0"/>
                <a:cs typeface="Arial" pitchFamily="34" charset="0"/>
              </a:rPr>
              <a:t>semina </a:t>
            </a:r>
            <a:r>
              <a:rPr lang="it-IT" sz="2200" b="1" dirty="0" smtClean="0">
                <a:solidFill>
                  <a:srgbClr val="FF0000"/>
                </a:solidFill>
                <a:latin typeface="Arial" pitchFamily="34" charset="0"/>
                <a:cs typeface="Arial" pitchFamily="34" charset="0"/>
              </a:rPr>
              <a:t>dubbi</a:t>
            </a:r>
            <a:r>
              <a:rPr lang="it-IT" sz="2200" dirty="0" smtClean="0">
                <a:latin typeface="Arial" pitchFamily="34" charset="0"/>
                <a:cs typeface="Arial" pitchFamily="34" charset="0"/>
              </a:rPr>
              <a:t>, invita al pensiero critico (cosa </a:t>
            </a:r>
            <a:r>
              <a:rPr lang="it-IT" sz="2200" b="1" dirty="0" smtClean="0">
                <a:solidFill>
                  <a:srgbClr val="FF0000"/>
                </a:solidFill>
                <a:latin typeface="Arial" pitchFamily="34" charset="0"/>
                <a:cs typeface="Arial" pitchFamily="34" charset="0"/>
              </a:rPr>
              <a:t>pericolosa</a:t>
            </a:r>
            <a:r>
              <a:rPr lang="it-IT" sz="2200" dirty="0" smtClean="0">
                <a:latin typeface="Arial" pitchFamily="34" charset="0"/>
                <a:cs typeface="Arial" pitchFamily="34" charset="0"/>
              </a:rPr>
              <a:t> per una </a:t>
            </a:r>
            <a:r>
              <a:rPr lang="it-IT" sz="2200" b="1" dirty="0" smtClean="0">
                <a:latin typeface="Arial" pitchFamily="34" charset="0"/>
                <a:cs typeface="Arial" pitchFamily="34" charset="0"/>
              </a:rPr>
              <a:t>democrazia ancora fragile</a:t>
            </a:r>
            <a:r>
              <a:rPr lang="it-IT" sz="2200" dirty="0" smtClean="0">
                <a:latin typeface="Arial" pitchFamily="34" charset="0"/>
                <a:cs typeface="Arial" pitchFamily="34" charset="0"/>
              </a:rPr>
              <a:t>)</a:t>
            </a:r>
            <a:endParaRPr lang="it-IT"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411760" y="620688"/>
            <a:ext cx="4572000" cy="461665"/>
          </a:xfrm>
          <a:prstGeom prst="rect">
            <a:avLst/>
          </a:prstGeom>
        </p:spPr>
        <p:txBody>
          <a:bodyPr>
            <a:spAutoFit/>
          </a:bodyPr>
          <a:lstStyle/>
          <a:p>
            <a:pPr algn="ctr"/>
            <a:r>
              <a:rPr lang="it-IT" sz="2400" dirty="0" smtClean="0">
                <a:latin typeface="Arial" pitchFamily="34" charset="0"/>
                <a:cs typeface="Arial" pitchFamily="34" charset="0"/>
              </a:rPr>
              <a:t>Senofonte, </a:t>
            </a:r>
            <a:r>
              <a:rPr lang="it-IT" sz="2400" i="1" dirty="0" smtClean="0">
                <a:latin typeface="Arial" pitchFamily="34" charset="0"/>
                <a:cs typeface="Arial" pitchFamily="34" charset="0"/>
              </a:rPr>
              <a:t>Memorabili</a:t>
            </a:r>
          </a:p>
        </p:txBody>
      </p:sp>
      <p:sp>
        <p:nvSpPr>
          <p:cNvPr id="7" name="Rettangolo 6"/>
          <p:cNvSpPr/>
          <p:nvPr/>
        </p:nvSpPr>
        <p:spPr>
          <a:xfrm>
            <a:off x="642910" y="2500306"/>
            <a:ext cx="8064896" cy="2123658"/>
          </a:xfrm>
          <a:prstGeom prst="rect">
            <a:avLst/>
          </a:prstGeom>
        </p:spPr>
        <p:txBody>
          <a:bodyPr wrap="square">
            <a:spAutoFit/>
          </a:bodyPr>
          <a:lstStyle/>
          <a:p>
            <a:pPr algn="just"/>
            <a:r>
              <a:rPr lang="it-IT" sz="2200" dirty="0" smtClean="0">
                <a:latin typeface="Arial" pitchFamily="34" charset="0"/>
                <a:cs typeface="Arial" pitchFamily="34" charset="0"/>
              </a:rPr>
              <a:t>“[…] dicendo che era insensato eleggere per sorteggio i governanti della città, quando nessuno vorrebbe servirsi di un pilota scelto con sorteggio, né di un costruttore, né di un flautista, né di alcuno scelto per un’altra attività di questo tipo nella quale gli sbagli producono danni molto minori di quelli commessi nella guida dello stato”</a:t>
            </a:r>
            <a:endParaRPr lang="it-IT" sz="2200" dirty="0"/>
          </a:p>
        </p:txBody>
      </p:sp>
      <p:sp>
        <p:nvSpPr>
          <p:cNvPr id="4" name="CasellaDiTesto 3"/>
          <p:cNvSpPr txBox="1"/>
          <p:nvPr/>
        </p:nvSpPr>
        <p:spPr>
          <a:xfrm rot="21241163">
            <a:off x="5439941" y="1520045"/>
            <a:ext cx="314327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dirty="0" smtClean="0"/>
              <a:t>CRITICHE ALLA DEMOCRAZIA</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411760" y="620688"/>
            <a:ext cx="4572000" cy="1200329"/>
          </a:xfrm>
          <a:prstGeom prst="rect">
            <a:avLst/>
          </a:prstGeom>
        </p:spPr>
        <p:txBody>
          <a:bodyPr>
            <a:spAutoFit/>
          </a:bodyPr>
          <a:lstStyle/>
          <a:p>
            <a:pPr algn="ctr"/>
            <a:r>
              <a:rPr lang="it-IT" sz="2400" b="1" dirty="0" smtClean="0">
                <a:latin typeface="Arial" pitchFamily="34" charset="0"/>
                <a:cs typeface="Arial" pitchFamily="34" charset="0"/>
              </a:rPr>
              <a:t>2) Empietà</a:t>
            </a:r>
          </a:p>
          <a:p>
            <a:pPr algn="ctr"/>
            <a:r>
              <a:rPr lang="it-IT" sz="2400" dirty="0" smtClean="0">
                <a:latin typeface="Arial" pitchFamily="34" charset="0"/>
                <a:cs typeface="Arial" pitchFamily="34" charset="0"/>
              </a:rPr>
              <a:t>Non crede agli dei della città</a:t>
            </a:r>
          </a:p>
          <a:p>
            <a:pPr algn="ctr"/>
            <a:endParaRPr lang="it-IT" sz="2400" b="1" dirty="0" smtClean="0">
              <a:latin typeface="Arial" pitchFamily="34" charset="0"/>
              <a:cs typeface="Arial" pitchFamily="34" charset="0"/>
            </a:endParaRPr>
          </a:p>
        </p:txBody>
      </p:sp>
      <p:sp>
        <p:nvSpPr>
          <p:cNvPr id="3" name="Rettangolo 2"/>
          <p:cNvSpPr/>
          <p:nvPr/>
        </p:nvSpPr>
        <p:spPr>
          <a:xfrm>
            <a:off x="683568" y="1916832"/>
            <a:ext cx="8064896" cy="1107996"/>
          </a:xfrm>
          <a:prstGeom prst="rect">
            <a:avLst/>
          </a:prstGeom>
        </p:spPr>
        <p:txBody>
          <a:bodyPr wrap="square">
            <a:spAutoFit/>
          </a:bodyPr>
          <a:lstStyle/>
          <a:p>
            <a:pPr algn="just"/>
            <a:r>
              <a:rPr lang="it-IT" sz="2200" dirty="0" smtClean="0">
                <a:latin typeface="Arial" pitchFamily="34" charset="0"/>
                <a:cs typeface="Arial" pitchFamily="34" charset="0"/>
              </a:rPr>
              <a:t>Ogni città aveva i propri dei, i </a:t>
            </a:r>
            <a:r>
              <a:rPr lang="it-IT" sz="2200" b="1" dirty="0" smtClean="0">
                <a:latin typeface="Arial" pitchFamily="34" charset="0"/>
                <a:cs typeface="Arial" pitchFamily="34" charset="0"/>
              </a:rPr>
              <a:t>propri culti</a:t>
            </a:r>
          </a:p>
          <a:p>
            <a:pPr algn="just">
              <a:buFontTx/>
              <a:buChar char="-"/>
            </a:pPr>
            <a:r>
              <a:rPr lang="it-IT" sz="2200" dirty="0" smtClean="0">
                <a:latin typeface="Arial" pitchFamily="34" charset="0"/>
                <a:cs typeface="Arial" pitchFamily="34" charset="0"/>
              </a:rPr>
              <a:t> i </a:t>
            </a:r>
            <a:r>
              <a:rPr lang="it-IT" sz="2200" b="1" dirty="0" smtClean="0">
                <a:latin typeface="Arial" pitchFamily="34" charset="0"/>
                <a:cs typeface="Arial" pitchFamily="34" charset="0"/>
              </a:rPr>
              <a:t>rituali</a:t>
            </a:r>
            <a:r>
              <a:rPr lang="it-IT" sz="2200" dirty="0" smtClean="0">
                <a:latin typeface="Arial" pitchFamily="34" charset="0"/>
                <a:cs typeface="Arial" pitchFamily="34" charset="0"/>
              </a:rPr>
              <a:t>, privati e soprattutto pubblici, facevano sì che la città si riconoscesse come </a:t>
            </a:r>
            <a:r>
              <a:rPr lang="it-IT" sz="2200" b="1" dirty="0" smtClean="0">
                <a:latin typeface="Arial" pitchFamily="34" charset="0"/>
                <a:cs typeface="Arial" pitchFamily="34" charset="0"/>
              </a:rPr>
              <a:t>comunità coesa</a:t>
            </a:r>
            <a:r>
              <a:rPr lang="it-IT" sz="2200" dirty="0" smtClean="0">
                <a:latin typeface="Arial" pitchFamily="34" charset="0"/>
                <a:cs typeface="Arial" pitchFamily="34" charset="0"/>
              </a:rPr>
              <a:t>, unita</a:t>
            </a:r>
            <a:endParaRPr lang="it-IT" sz="2200" dirty="0"/>
          </a:p>
        </p:txBody>
      </p:sp>
      <p:sp>
        <p:nvSpPr>
          <p:cNvPr id="4" name="Rettangolo 3"/>
          <p:cNvSpPr/>
          <p:nvPr/>
        </p:nvSpPr>
        <p:spPr>
          <a:xfrm>
            <a:off x="827584" y="3933056"/>
            <a:ext cx="8064896" cy="1446550"/>
          </a:xfrm>
          <a:prstGeom prst="rect">
            <a:avLst/>
          </a:prstGeom>
        </p:spPr>
        <p:txBody>
          <a:bodyPr wrap="square">
            <a:spAutoFit/>
          </a:bodyPr>
          <a:lstStyle/>
          <a:p>
            <a:pPr algn="just"/>
            <a:r>
              <a:rPr lang="it-IT" sz="2200" dirty="0" smtClean="0">
                <a:latin typeface="Arial" pitchFamily="34" charset="0"/>
                <a:cs typeface="Arial" pitchFamily="34" charset="0"/>
              </a:rPr>
              <a:t>Pare che Socrate </a:t>
            </a:r>
            <a:r>
              <a:rPr lang="it-IT" sz="2200" b="1" dirty="0" smtClean="0">
                <a:latin typeface="Arial" pitchFamily="34" charset="0"/>
                <a:cs typeface="Arial" pitchFamily="34" charset="0"/>
              </a:rPr>
              <a:t>rispettasse i culti </a:t>
            </a:r>
            <a:r>
              <a:rPr lang="it-IT" sz="2200" dirty="0" smtClean="0">
                <a:latin typeface="Arial" pitchFamily="34" charset="0"/>
                <a:cs typeface="Arial" pitchFamily="34" charset="0"/>
              </a:rPr>
              <a:t>cittadini</a:t>
            </a:r>
          </a:p>
          <a:p>
            <a:pPr algn="just"/>
            <a:endParaRPr lang="it-IT" sz="2200" dirty="0" smtClean="0">
              <a:latin typeface="Arial" pitchFamily="34" charset="0"/>
              <a:cs typeface="Arial" pitchFamily="34" charset="0"/>
            </a:endParaRPr>
          </a:p>
          <a:p>
            <a:pPr algn="just"/>
            <a:r>
              <a:rPr lang="it-IT" sz="2200" dirty="0" smtClean="0">
                <a:latin typeface="Arial" pitchFamily="34" charset="0"/>
                <a:cs typeface="Arial" pitchFamily="34" charset="0"/>
              </a:rPr>
              <a:t>Tuttavia più volte parla di un </a:t>
            </a:r>
            <a:r>
              <a:rPr lang="it-IT" sz="2200" b="1" i="1" dirty="0" err="1" smtClean="0">
                <a:latin typeface="Arial" pitchFamily="34" charset="0"/>
                <a:cs typeface="Arial" pitchFamily="34" charset="0"/>
              </a:rPr>
              <a:t>daimonion</a:t>
            </a:r>
            <a:r>
              <a:rPr lang="it-IT" sz="2200" dirty="0" smtClean="0">
                <a:latin typeface="Arial" pitchFamily="34" charset="0"/>
                <a:cs typeface="Arial" pitchFamily="34" charset="0"/>
              </a:rPr>
              <a:t> dentro di lui, una voce di un dio che lo ammonisce e lo guida</a:t>
            </a:r>
            <a:endParaRPr lang="it-IT"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20688"/>
            <a:ext cx="7632848" cy="1569660"/>
          </a:xfrm>
          <a:prstGeom prst="rect">
            <a:avLst/>
          </a:prstGeom>
        </p:spPr>
        <p:txBody>
          <a:bodyPr wrap="square">
            <a:spAutoFit/>
          </a:bodyPr>
          <a:lstStyle/>
          <a:p>
            <a:pPr algn="ctr"/>
            <a:r>
              <a:rPr lang="it-IT" sz="2400" b="1" dirty="0" smtClean="0">
                <a:latin typeface="Arial" pitchFamily="34" charset="0"/>
                <a:cs typeface="Arial" pitchFamily="34" charset="0"/>
              </a:rPr>
              <a:t>Socrate </a:t>
            </a:r>
            <a:r>
              <a:rPr lang="it-IT" sz="2400" b="1" dirty="0" smtClean="0">
                <a:solidFill>
                  <a:srgbClr val="FF0000"/>
                </a:solidFill>
                <a:latin typeface="Arial" pitchFamily="34" charset="0"/>
                <a:cs typeface="Arial" pitchFamily="34" charset="0"/>
              </a:rPr>
              <a:t>si difende da solo</a:t>
            </a:r>
          </a:p>
          <a:p>
            <a:pPr algn="ctr">
              <a:buFontTx/>
              <a:buChar char="-"/>
            </a:pPr>
            <a:r>
              <a:rPr lang="it-IT" sz="2400" dirty="0" smtClean="0">
                <a:latin typeface="Arial" pitchFamily="34" charset="0"/>
                <a:cs typeface="Arial" pitchFamily="34" charset="0"/>
              </a:rPr>
              <a:t> Accusa pesantemente la classe politica ateniese</a:t>
            </a:r>
          </a:p>
          <a:p>
            <a:pPr algn="ctr">
              <a:buFontTx/>
              <a:buChar char="-"/>
            </a:pPr>
            <a:r>
              <a:rPr lang="it-IT" sz="2400" dirty="0" smtClean="0">
                <a:latin typeface="Arial" pitchFamily="34" charset="0"/>
                <a:cs typeface="Arial" pitchFamily="34" charset="0"/>
              </a:rPr>
              <a:t> Viene </a:t>
            </a:r>
            <a:r>
              <a:rPr lang="it-IT" sz="2400" b="1" dirty="0" smtClean="0">
                <a:solidFill>
                  <a:srgbClr val="FF0000"/>
                </a:solidFill>
                <a:latin typeface="Arial" pitchFamily="34" charset="0"/>
                <a:cs typeface="Arial" pitchFamily="34" charset="0"/>
              </a:rPr>
              <a:t>condannato</a:t>
            </a:r>
            <a:r>
              <a:rPr lang="it-IT" sz="2400" dirty="0" smtClean="0">
                <a:latin typeface="Arial" pitchFamily="34" charset="0"/>
                <a:cs typeface="Arial" pitchFamily="34" charset="0"/>
              </a:rPr>
              <a:t> a morte (360 voti su 501)</a:t>
            </a:r>
          </a:p>
          <a:p>
            <a:pPr algn="ctr"/>
            <a:endParaRPr lang="it-IT" sz="2400" b="1" dirty="0" smtClean="0">
              <a:latin typeface="Arial" pitchFamily="34" charset="0"/>
              <a:cs typeface="Arial" pitchFamily="34" charset="0"/>
            </a:endParaRPr>
          </a:p>
        </p:txBody>
      </p:sp>
      <p:sp>
        <p:nvSpPr>
          <p:cNvPr id="3" name="Rettangolo 2"/>
          <p:cNvSpPr/>
          <p:nvPr/>
        </p:nvSpPr>
        <p:spPr>
          <a:xfrm>
            <a:off x="539552" y="3068960"/>
            <a:ext cx="8064896" cy="255454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it-IT" sz="2000" dirty="0" smtClean="0">
                <a:latin typeface="Arial" pitchFamily="34" charset="0"/>
                <a:cs typeface="Arial" pitchFamily="34" charset="0"/>
              </a:rPr>
              <a:t>Socrate si mostra davvero troppo </a:t>
            </a:r>
            <a:r>
              <a:rPr lang="it-IT" sz="2000" b="1" dirty="0" smtClean="0">
                <a:latin typeface="Arial" pitchFamily="34" charset="0"/>
                <a:cs typeface="Arial" pitchFamily="34" charset="0"/>
              </a:rPr>
              <a:t>provocatorio</a:t>
            </a:r>
            <a:r>
              <a:rPr lang="it-IT" sz="2000" dirty="0" smtClean="0">
                <a:latin typeface="Arial" pitchFamily="34" charset="0"/>
                <a:cs typeface="Arial" pitchFamily="34" charset="0"/>
              </a:rPr>
              <a:t> per essere assolto. Nei processi greci, dopo la condanna, l’accusato poteva fare una controproposta per commutare la pena inflittagli in qualcos’altro. Socrate certo non vuole l’esilio e non vuole tacere per il resto della propria vita: ma la sua proposta è addirittura quella di “prendere i pasti nel Pritaneo”, privilegio accordato dalla città agli atleti vittoriosi. E dopo questa controproposta provocatoria, Socrate non ha davvero più speranza.</a:t>
            </a:r>
            <a:endParaRPr lang="it-IT" sz="2000" dirty="0">
              <a:latin typeface="Arial" pitchFamily="34" charset="0"/>
              <a:cs typeface="Arial" pitchFamily="34" charset="0"/>
            </a:endParaRPr>
          </a:p>
        </p:txBody>
      </p:sp>
      <p:sp>
        <p:nvSpPr>
          <p:cNvPr id="4" name="CasellaDiTesto 3"/>
          <p:cNvSpPr txBox="1"/>
          <p:nvPr/>
        </p:nvSpPr>
        <p:spPr>
          <a:xfrm>
            <a:off x="3131840" y="5949280"/>
            <a:ext cx="5544616" cy="369332"/>
          </a:xfrm>
          <a:prstGeom prst="rect">
            <a:avLst/>
          </a:prstGeom>
          <a:noFill/>
        </p:spPr>
        <p:txBody>
          <a:bodyPr wrap="square" rtlCol="0">
            <a:spAutoFit/>
          </a:bodyPr>
          <a:lstStyle/>
          <a:p>
            <a:pPr algn="r"/>
            <a:r>
              <a:rPr lang="it-IT" dirty="0" smtClean="0"/>
              <a:t>Platone, </a:t>
            </a:r>
            <a:r>
              <a:rPr lang="it-IT" i="1" dirty="0" smtClean="0"/>
              <a:t>Apologia di Socrate </a:t>
            </a:r>
            <a:r>
              <a:rPr lang="it-IT" dirty="0" smtClean="0"/>
              <a:t>(XVII, XVIII, XXV, </a:t>
            </a:r>
            <a:r>
              <a:rPr lang="it-IT" dirty="0" err="1" smtClean="0"/>
              <a:t>XXVI</a:t>
            </a:r>
            <a:r>
              <a:rPr lang="it-IT" dirty="0" smtClean="0"/>
              <a:t>)</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4509120"/>
            <a:ext cx="8568952" cy="2246769"/>
          </a:xfrm>
          <a:prstGeom prst="rect">
            <a:avLst/>
          </a:prstGeom>
        </p:spPr>
        <p:txBody>
          <a:bodyPr wrap="square">
            <a:spAutoFit/>
          </a:bodyPr>
          <a:lstStyle/>
          <a:p>
            <a:pPr algn="just"/>
            <a:r>
              <a:rPr lang="it-IT" sz="2000" dirty="0" smtClean="0">
                <a:latin typeface="Arial" pitchFamily="34" charset="0"/>
                <a:cs typeface="Arial" pitchFamily="34" charset="0"/>
              </a:rPr>
              <a:t>Come Platone racconta nel </a:t>
            </a:r>
            <a:r>
              <a:rPr lang="it-IT" sz="2000" i="1" dirty="0" err="1" smtClean="0">
                <a:latin typeface="Arial" pitchFamily="34" charset="0"/>
                <a:cs typeface="Arial" pitchFamily="34" charset="0"/>
              </a:rPr>
              <a:t>Critone</a:t>
            </a:r>
            <a:r>
              <a:rPr lang="it-IT" sz="2000" dirty="0" smtClean="0">
                <a:latin typeface="Arial" pitchFamily="34" charset="0"/>
                <a:cs typeface="Arial" pitchFamily="34" charset="0"/>
              </a:rPr>
              <a:t>, gli amici  e i discepoli di Socrate gli propongono la </a:t>
            </a:r>
            <a:r>
              <a:rPr lang="it-IT" sz="2000" b="1" dirty="0" smtClean="0">
                <a:solidFill>
                  <a:srgbClr val="FF0000"/>
                </a:solidFill>
                <a:latin typeface="Arial" pitchFamily="34" charset="0"/>
                <a:cs typeface="Arial" pitchFamily="34" charset="0"/>
              </a:rPr>
              <a:t>fuga</a:t>
            </a:r>
            <a:r>
              <a:rPr lang="it-IT" sz="2000" dirty="0" smtClean="0">
                <a:latin typeface="Arial" pitchFamily="34" charset="0"/>
                <a:cs typeface="Arial" pitchFamily="34" charset="0"/>
              </a:rPr>
              <a:t>.</a:t>
            </a:r>
          </a:p>
          <a:p>
            <a:pPr algn="just"/>
            <a:endParaRPr lang="it-IT" sz="2000" dirty="0" smtClean="0">
              <a:latin typeface="Arial" pitchFamily="34" charset="0"/>
              <a:cs typeface="Arial" pitchFamily="34" charset="0"/>
            </a:endParaRPr>
          </a:p>
          <a:p>
            <a:pPr algn="just"/>
            <a:r>
              <a:rPr lang="it-IT" sz="2000" dirty="0" smtClean="0">
                <a:latin typeface="Arial" pitchFamily="34" charset="0"/>
                <a:cs typeface="Arial" pitchFamily="34" charset="0"/>
              </a:rPr>
              <a:t>Socrate </a:t>
            </a:r>
            <a:r>
              <a:rPr lang="it-IT" sz="2000" b="1" dirty="0" smtClean="0">
                <a:solidFill>
                  <a:srgbClr val="FF0000"/>
                </a:solidFill>
                <a:latin typeface="Arial" pitchFamily="34" charset="0"/>
                <a:cs typeface="Arial" pitchFamily="34" charset="0"/>
              </a:rPr>
              <a:t>rifiuta</a:t>
            </a:r>
            <a:r>
              <a:rPr lang="it-IT" sz="2000" dirty="0" smtClean="0">
                <a:latin typeface="Arial" pitchFamily="34" charset="0"/>
                <a:cs typeface="Arial" pitchFamily="34" charset="0"/>
              </a:rPr>
              <a:t>, affermando la propria </a:t>
            </a:r>
            <a:r>
              <a:rPr lang="it-IT" sz="2000" b="1" dirty="0" smtClean="0">
                <a:latin typeface="Arial" pitchFamily="34" charset="0"/>
                <a:cs typeface="Arial" pitchFamily="34" charset="0"/>
              </a:rPr>
              <a:t>fedeltà alle leggi ateniesi</a:t>
            </a:r>
            <a:r>
              <a:rPr lang="it-IT" sz="2000" dirty="0" smtClean="0">
                <a:latin typeface="Arial" pitchFamily="34" charset="0"/>
                <a:cs typeface="Arial" pitchFamily="34" charset="0"/>
              </a:rPr>
              <a:t>:</a:t>
            </a:r>
          </a:p>
          <a:p>
            <a:pPr algn="just"/>
            <a:r>
              <a:rPr lang="it-IT" sz="2000" dirty="0" smtClean="0">
                <a:latin typeface="Arial" pitchFamily="34" charset="0"/>
                <a:cs typeface="Arial" pitchFamily="34" charset="0"/>
              </a:rPr>
              <a:t>- chi si sottrae alle leggi della società a cui appartiene, nega le proprie radici. Socrate può continuare ad essere giusto solo accettando la propria condanna, avvenuta in un regolare processo.</a:t>
            </a:r>
            <a:endParaRPr lang="it-IT" sz="2000" dirty="0">
              <a:latin typeface="Arial" pitchFamily="34" charset="0"/>
              <a:cs typeface="Arial" pitchFamily="34" charset="0"/>
            </a:endParaRPr>
          </a:p>
        </p:txBody>
      </p:sp>
      <p:sp>
        <p:nvSpPr>
          <p:cNvPr id="3" name="Rettangolo 2"/>
          <p:cNvSpPr/>
          <p:nvPr/>
        </p:nvSpPr>
        <p:spPr>
          <a:xfrm>
            <a:off x="611560" y="476672"/>
            <a:ext cx="6336704" cy="1323439"/>
          </a:xfrm>
          <a:prstGeom prst="rect">
            <a:avLst/>
          </a:prstGeom>
        </p:spPr>
        <p:txBody>
          <a:bodyPr wrap="square">
            <a:spAutoFit/>
          </a:bodyPr>
          <a:lstStyle/>
          <a:p>
            <a:pPr algn="just"/>
            <a:r>
              <a:rPr lang="it-IT" sz="2000" dirty="0" smtClean="0">
                <a:latin typeface="Arial" pitchFamily="34" charset="0"/>
                <a:cs typeface="Arial" pitchFamily="34" charset="0"/>
              </a:rPr>
              <a:t>Socrate viene </a:t>
            </a:r>
            <a:r>
              <a:rPr lang="it-IT" sz="2000" b="1" dirty="0" smtClean="0">
                <a:solidFill>
                  <a:srgbClr val="FF0000"/>
                </a:solidFill>
                <a:latin typeface="Arial" pitchFamily="34" charset="0"/>
                <a:cs typeface="Arial" pitchFamily="34" charset="0"/>
              </a:rPr>
              <a:t>incarcerato</a:t>
            </a:r>
            <a:r>
              <a:rPr lang="it-IT" sz="2000" dirty="0" smtClean="0">
                <a:latin typeface="Arial" pitchFamily="34" charset="0"/>
                <a:cs typeface="Arial" pitchFamily="34" charset="0"/>
              </a:rPr>
              <a:t> per un mese prima dell’esecuzione: erano appena iniziate le </a:t>
            </a:r>
            <a:r>
              <a:rPr lang="it-IT" sz="2000" u="sng" dirty="0" smtClean="0">
                <a:latin typeface="Arial" pitchFamily="34" charset="0"/>
                <a:cs typeface="Arial" pitchFamily="34" charset="0"/>
              </a:rPr>
              <a:t>feste in onore di Apollo</a:t>
            </a:r>
            <a:r>
              <a:rPr lang="it-IT" sz="2000" dirty="0" smtClean="0">
                <a:latin typeface="Arial" pitchFamily="34" charset="0"/>
                <a:cs typeface="Arial" pitchFamily="34" charset="0"/>
              </a:rPr>
              <a:t> e l’usanza era quella di non effettuare alcuna esecuzione capitale in questo periodo</a:t>
            </a:r>
            <a:endParaRPr lang="it-IT" sz="2000" dirty="0">
              <a:latin typeface="Arial" pitchFamily="34" charset="0"/>
              <a:cs typeface="Arial" pitchFamily="34" charset="0"/>
            </a:endParaRPr>
          </a:p>
        </p:txBody>
      </p:sp>
      <p:sp>
        <p:nvSpPr>
          <p:cNvPr id="4" name="Rettangolo 3"/>
          <p:cNvSpPr/>
          <p:nvPr/>
        </p:nvSpPr>
        <p:spPr>
          <a:xfrm>
            <a:off x="2195736" y="1988840"/>
            <a:ext cx="6624736" cy="1015663"/>
          </a:xfrm>
          <a:prstGeom prst="rect">
            <a:avLst/>
          </a:prstGeom>
        </p:spPr>
        <p:txBody>
          <a:bodyPr wrap="square">
            <a:spAutoFit/>
          </a:bodyPr>
          <a:lstStyle/>
          <a:p>
            <a:pPr algn="just"/>
            <a:r>
              <a:rPr lang="it-IT" sz="2000" dirty="0" smtClean="0">
                <a:latin typeface="Arial" pitchFamily="34" charset="0"/>
                <a:cs typeface="Arial" pitchFamily="34" charset="0"/>
              </a:rPr>
              <a:t>Gli ateniesi usavano mandare </a:t>
            </a:r>
            <a:r>
              <a:rPr lang="it-IT" sz="2000" b="1" dirty="0" smtClean="0">
                <a:solidFill>
                  <a:srgbClr val="FF0000"/>
                </a:solidFill>
                <a:latin typeface="Arial" pitchFamily="34" charset="0"/>
                <a:cs typeface="Arial" pitchFamily="34" charset="0"/>
              </a:rPr>
              <a:t>una nave a Delo</a:t>
            </a:r>
            <a:r>
              <a:rPr lang="it-IT" sz="2000" dirty="0" smtClean="0">
                <a:latin typeface="Arial" pitchFamily="34" charset="0"/>
                <a:cs typeface="Arial" pitchFamily="34" charset="0"/>
              </a:rPr>
              <a:t>, per celebrare l’impresa di Teseo; al ritorno della nave da Delo, Socrate avrebbe dovuto bere la </a:t>
            </a:r>
            <a:r>
              <a:rPr lang="it-IT" sz="2000" b="1" dirty="0" smtClean="0">
                <a:solidFill>
                  <a:srgbClr val="FF0000"/>
                </a:solidFill>
                <a:latin typeface="Arial" pitchFamily="34" charset="0"/>
                <a:cs typeface="Arial" pitchFamily="34" charset="0"/>
              </a:rPr>
              <a:t>cicuta</a:t>
            </a:r>
            <a:endParaRPr lang="it-IT" sz="2000" b="1" dirty="0">
              <a:solidFill>
                <a:srgbClr val="FF0000"/>
              </a:solidFill>
              <a:latin typeface="Arial" pitchFamily="34" charset="0"/>
              <a:cs typeface="Arial" pitchFamily="34" charset="0"/>
            </a:endParaRPr>
          </a:p>
        </p:txBody>
      </p:sp>
      <p:pic>
        <p:nvPicPr>
          <p:cNvPr id="6146" name="Picture 2" descr="Risultati immagini per carcere disegno"/>
          <p:cNvPicPr>
            <a:picLocks noChangeAspect="1" noChangeArrowheads="1"/>
          </p:cNvPicPr>
          <p:nvPr/>
        </p:nvPicPr>
        <p:blipFill>
          <a:blip r:embed="rId2" cstate="print"/>
          <a:srcRect l="9699" t="12198" r="12713" b="14611"/>
          <a:stretch>
            <a:fillRect/>
          </a:stretch>
        </p:blipFill>
        <p:spPr bwMode="auto">
          <a:xfrm>
            <a:off x="7380312" y="548680"/>
            <a:ext cx="1152128" cy="1296144"/>
          </a:xfrm>
          <a:prstGeom prst="rect">
            <a:avLst/>
          </a:prstGeom>
          <a:noFill/>
        </p:spPr>
      </p:pic>
      <p:pic>
        <p:nvPicPr>
          <p:cNvPr id="6148" name="Picture 4" descr="Risultati immagini per cicuta bere"/>
          <p:cNvPicPr>
            <a:picLocks noChangeAspect="1" noChangeArrowheads="1"/>
          </p:cNvPicPr>
          <p:nvPr/>
        </p:nvPicPr>
        <p:blipFill>
          <a:blip r:embed="rId3" cstate="print"/>
          <a:srcRect l="6873" t="9248" r="14092" b="23708"/>
          <a:stretch>
            <a:fillRect/>
          </a:stretch>
        </p:blipFill>
        <p:spPr bwMode="auto">
          <a:xfrm>
            <a:off x="395536" y="1844824"/>
            <a:ext cx="1656184" cy="2088232"/>
          </a:xfrm>
          <a:prstGeom prst="rect">
            <a:avLst/>
          </a:prstGeom>
          <a:noFill/>
        </p:spPr>
      </p:pic>
      <p:pic>
        <p:nvPicPr>
          <p:cNvPr id="6150" name="Picture 6" descr="Risultati immagini per teseo"/>
          <p:cNvPicPr>
            <a:picLocks noChangeAspect="1" noChangeArrowheads="1"/>
          </p:cNvPicPr>
          <p:nvPr/>
        </p:nvPicPr>
        <p:blipFill>
          <a:blip r:embed="rId4" cstate="print"/>
          <a:srcRect b="24401"/>
          <a:stretch>
            <a:fillRect/>
          </a:stretch>
        </p:blipFill>
        <p:spPr bwMode="auto">
          <a:xfrm>
            <a:off x="3563888" y="3068960"/>
            <a:ext cx="2921893" cy="1310932"/>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332656"/>
            <a:ext cx="8352928" cy="6247864"/>
          </a:xfrm>
          <a:prstGeom prst="rect">
            <a:avLst/>
          </a:prstGeom>
        </p:spPr>
        <p:txBody>
          <a:bodyPr wrap="square">
            <a:spAutoFit/>
          </a:bodyPr>
          <a:lstStyle/>
          <a:p>
            <a:r>
              <a:rPr lang="it-IT" sz="2000" dirty="0" smtClean="0">
                <a:latin typeface="Arial" pitchFamily="34" charset="0"/>
                <a:cs typeface="Arial" pitchFamily="34" charset="0"/>
              </a:rPr>
              <a:t>Platone, </a:t>
            </a:r>
            <a:r>
              <a:rPr lang="it-IT" sz="2000" i="1" dirty="0" err="1" smtClean="0">
                <a:latin typeface="Arial" pitchFamily="34" charset="0"/>
                <a:cs typeface="Arial" pitchFamily="34" charset="0"/>
              </a:rPr>
              <a:t>Critone</a:t>
            </a:r>
            <a:endParaRPr lang="it-IT" sz="2000" i="1" dirty="0" smtClean="0">
              <a:latin typeface="Arial" pitchFamily="34" charset="0"/>
              <a:cs typeface="Arial" pitchFamily="34" charset="0"/>
            </a:endParaRPr>
          </a:p>
          <a:p>
            <a:pPr algn="just"/>
            <a:r>
              <a:rPr lang="it-IT" sz="2000" dirty="0" smtClean="0">
                <a:latin typeface="Arial" pitchFamily="34" charset="0"/>
                <a:cs typeface="Arial" pitchFamily="34" charset="0"/>
              </a:rPr>
              <a:t>SOCRATE: E le Leggi, probabilmente, continuerebbero: «Vedi, Socrate, che non è giusto, da parte tua […] quel che tu stai facendo nei nostri riguardi. Perché noi che ti abbiamo messo al mondo, che ti abbiamo </a:t>
            </a:r>
            <a:r>
              <a:rPr lang="it-IT" sz="2000" dirty="0" smtClean="0">
                <a:solidFill>
                  <a:srgbClr val="FF0000"/>
                </a:solidFill>
                <a:latin typeface="Arial" pitchFamily="34" charset="0"/>
                <a:cs typeface="Arial" pitchFamily="34" charset="0"/>
              </a:rPr>
              <a:t>allevato</a:t>
            </a:r>
            <a:r>
              <a:rPr lang="it-IT" sz="2000" dirty="0" smtClean="0">
                <a:latin typeface="Arial" pitchFamily="34" charset="0"/>
                <a:cs typeface="Arial" pitchFamily="34" charset="0"/>
              </a:rPr>
              <a:t> ed </a:t>
            </a:r>
            <a:r>
              <a:rPr lang="it-IT" sz="2000" dirty="0" smtClean="0">
                <a:solidFill>
                  <a:srgbClr val="FF0000"/>
                </a:solidFill>
                <a:latin typeface="Arial" pitchFamily="34" charset="0"/>
                <a:cs typeface="Arial" pitchFamily="34" charset="0"/>
              </a:rPr>
              <a:t>educato</a:t>
            </a:r>
            <a:r>
              <a:rPr lang="it-IT" sz="2000" dirty="0" smtClean="0">
                <a:latin typeface="Arial" pitchFamily="34" charset="0"/>
                <a:cs typeface="Arial" pitchFamily="34" charset="0"/>
              </a:rPr>
              <a:t>, che ti abbiamo fatto </a:t>
            </a:r>
            <a:r>
              <a:rPr lang="it-IT" sz="2000" dirty="0" smtClean="0">
                <a:solidFill>
                  <a:srgbClr val="FF0000"/>
                </a:solidFill>
                <a:latin typeface="Arial" pitchFamily="34" charset="0"/>
                <a:cs typeface="Arial" pitchFamily="34" charset="0"/>
              </a:rPr>
              <a:t>partecipe</a:t>
            </a:r>
            <a:r>
              <a:rPr lang="it-IT" sz="2000" dirty="0" smtClean="0">
                <a:latin typeface="Arial" pitchFamily="34" charset="0"/>
                <a:cs typeface="Arial" pitchFamily="34" charset="0"/>
              </a:rPr>
              <a:t>, con tutti gli altri cittadini, di tutti i beni che potevamo procacciarti, noi dichiariamo che chiunque degli ateniesi lo voglia, </a:t>
            </a:r>
            <a:r>
              <a:rPr lang="it-IT" sz="2000" u="sng" dirty="0" smtClean="0">
                <a:latin typeface="Arial" pitchFamily="34" charset="0"/>
                <a:cs typeface="Arial" pitchFamily="34" charset="0"/>
              </a:rPr>
              <a:t>può trasferirsi dove più gli piace</a:t>
            </a:r>
            <a:r>
              <a:rPr lang="it-IT" sz="2000" dirty="0" smtClean="0">
                <a:latin typeface="Arial" pitchFamily="34" charset="0"/>
                <a:cs typeface="Arial" pitchFamily="34" charset="0"/>
              </a:rPr>
              <a:t>, con tutti i suoi beni se, una volta raggiunti i diritti civili e conosciuti gli ordinamenti dello Stato e noi stesse, le Leggi, non ci trovi di suo gradimento. Nessuna di noi vi impedisce di trasferirvi, magari, in una colonia, se non vi andiamo a genio, o in qualche altro luogo che vi piaccia, portandovi appresso le vostre sostanze; ma chi di voi rimane, riconoscendo il nostro modo di amministrare la giustizia e gli affari dello Stato, si impegna </a:t>
            </a:r>
            <a:r>
              <a:rPr lang="it-IT" sz="2000" u="sng" dirty="0" smtClean="0">
                <a:latin typeface="Arial" pitchFamily="34" charset="0"/>
                <a:cs typeface="Arial" pitchFamily="34" charset="0"/>
              </a:rPr>
              <a:t>all'obbedienza</a:t>
            </a:r>
            <a:r>
              <a:rPr lang="it-IT" sz="2000" dirty="0" smtClean="0">
                <a:latin typeface="Arial" pitchFamily="34" charset="0"/>
                <a:cs typeface="Arial" pitchFamily="34" charset="0"/>
              </a:rPr>
              <a:t> di ciò che noi comandiamo, altrimenti dichiariamo che commette tre volte ingiustizia, prima perché non obbedisce a noi che gli abbiamo dato la vita, poi perché lo abbiamo allevato e infine perché, dopo essersi impegnato all'obbedienza, </a:t>
            </a:r>
            <a:r>
              <a:rPr lang="it-IT" sz="2000" u="sng" dirty="0" smtClean="0">
                <a:latin typeface="Arial" pitchFamily="34" charset="0"/>
                <a:cs typeface="Arial" pitchFamily="34" charset="0"/>
              </a:rPr>
              <a:t>né ci persuade dei nostri torti eventuali</a:t>
            </a:r>
            <a:r>
              <a:rPr lang="it-IT" sz="2000" dirty="0" smtClean="0">
                <a:latin typeface="Arial" pitchFamily="34" charset="0"/>
                <a:cs typeface="Arial" pitchFamily="34" charset="0"/>
              </a:rPr>
              <a:t>, né ci obbedisce e mentre noi comandiamo con mitezza e lasciamo a lui la </a:t>
            </a:r>
            <a:r>
              <a:rPr lang="it-IT" sz="2000" u="sng" dirty="0" smtClean="0">
                <a:latin typeface="Arial" pitchFamily="34" charset="0"/>
                <a:cs typeface="Arial" pitchFamily="34" charset="0"/>
              </a:rPr>
              <a:t>scelta</a:t>
            </a:r>
            <a:r>
              <a:rPr lang="it-IT" sz="2000" dirty="0" smtClean="0">
                <a:latin typeface="Arial" pitchFamily="34" charset="0"/>
                <a:cs typeface="Arial" pitchFamily="34" charset="0"/>
              </a:rPr>
              <a:t> tra le due soluzioni, o di persuaderci, cioè, o di obbedirci, egli non fa né l'una né l’altra cosa.»</a:t>
            </a:r>
            <a:endParaRPr lang="it-IT" sz="20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476672"/>
            <a:ext cx="7920880" cy="2246769"/>
          </a:xfrm>
          <a:prstGeom prst="rect">
            <a:avLst/>
          </a:prstGeom>
        </p:spPr>
        <p:txBody>
          <a:bodyPr wrap="square">
            <a:spAutoFit/>
          </a:bodyPr>
          <a:lstStyle/>
          <a:p>
            <a:pPr algn="just"/>
            <a:r>
              <a:rPr lang="it-IT" sz="2000" dirty="0" smtClean="0">
                <a:latin typeface="Arial" pitchFamily="34" charset="0"/>
                <a:cs typeface="Arial" pitchFamily="34" charset="0"/>
              </a:rPr>
              <a:t>Socrate non scappa, </a:t>
            </a:r>
            <a:r>
              <a:rPr lang="it-IT" sz="2000" b="1" dirty="0" smtClean="0">
                <a:solidFill>
                  <a:srgbClr val="FF0000"/>
                </a:solidFill>
                <a:latin typeface="Arial" pitchFamily="34" charset="0"/>
                <a:cs typeface="Arial" pitchFamily="34" charset="0"/>
              </a:rPr>
              <a:t>accetta serenamente la propria morte</a:t>
            </a:r>
            <a:r>
              <a:rPr lang="it-IT" sz="2000" dirty="0" smtClean="0">
                <a:latin typeface="Arial" pitchFamily="34" charset="0"/>
                <a:cs typeface="Arial" pitchFamily="34" charset="0"/>
              </a:rPr>
              <a:t>, mentre i compagni sono disperati e in lacrime. </a:t>
            </a:r>
          </a:p>
          <a:p>
            <a:pPr algn="just"/>
            <a:r>
              <a:rPr lang="it-IT" sz="2000" dirty="0" smtClean="0">
                <a:latin typeface="Arial" pitchFamily="34" charset="0"/>
                <a:cs typeface="Arial" pitchFamily="34" charset="0"/>
              </a:rPr>
              <a:t>Beve il veleno portatogli dal boia, la </a:t>
            </a:r>
            <a:r>
              <a:rPr lang="it-IT" sz="2000" b="1" dirty="0" smtClean="0">
                <a:solidFill>
                  <a:srgbClr val="FF0000"/>
                </a:solidFill>
                <a:latin typeface="Arial" pitchFamily="34" charset="0"/>
                <a:cs typeface="Arial" pitchFamily="34" charset="0"/>
              </a:rPr>
              <a:t>cicuta</a:t>
            </a:r>
            <a:r>
              <a:rPr lang="it-IT" sz="2000" dirty="0" smtClean="0">
                <a:latin typeface="Arial" pitchFamily="34" charset="0"/>
                <a:cs typeface="Arial" pitchFamily="34" charset="0"/>
              </a:rPr>
              <a:t>. </a:t>
            </a:r>
          </a:p>
          <a:p>
            <a:pPr algn="just"/>
            <a:endParaRPr lang="it-IT" sz="2000" dirty="0" smtClean="0">
              <a:latin typeface="Arial" pitchFamily="34" charset="0"/>
              <a:cs typeface="Arial" pitchFamily="34" charset="0"/>
            </a:endParaRPr>
          </a:p>
          <a:p>
            <a:pPr algn="just"/>
            <a:r>
              <a:rPr lang="it-IT" sz="2000" dirty="0" smtClean="0">
                <a:latin typeface="Arial" pitchFamily="34" charset="0"/>
                <a:cs typeface="Arial" pitchFamily="34" charset="0"/>
              </a:rPr>
              <a:t>Non solo: </a:t>
            </a:r>
            <a:r>
              <a:rPr lang="it-IT" sz="2000" b="1" dirty="0" smtClean="0">
                <a:latin typeface="Arial" pitchFamily="34" charset="0"/>
                <a:cs typeface="Arial" pitchFamily="34" charset="0"/>
              </a:rPr>
              <a:t>rimprovera gli amici piangenti </a:t>
            </a:r>
            <a:r>
              <a:rPr lang="it-IT" sz="2000" dirty="0" smtClean="0">
                <a:latin typeface="Arial" pitchFamily="34" charset="0"/>
                <a:cs typeface="Arial" pitchFamily="34" charset="0"/>
              </a:rPr>
              <a:t>e chiede loro di </a:t>
            </a:r>
            <a:r>
              <a:rPr lang="it-IT" sz="2000" b="1" dirty="0" smtClean="0">
                <a:latin typeface="Arial" pitchFamily="34" charset="0"/>
                <a:cs typeface="Arial" pitchFamily="34" charset="0"/>
              </a:rPr>
              <a:t>portare un gallo ad </a:t>
            </a:r>
            <a:r>
              <a:rPr lang="it-IT" sz="2000" b="1" dirty="0" err="1" smtClean="0">
                <a:latin typeface="Arial" pitchFamily="34" charset="0"/>
                <a:cs typeface="Arial" pitchFamily="34" charset="0"/>
              </a:rPr>
              <a:t>Asclepio</a:t>
            </a:r>
            <a:r>
              <a:rPr lang="it-IT" sz="2000" dirty="0" smtClean="0">
                <a:latin typeface="Arial" pitchFamily="34" charset="0"/>
                <a:cs typeface="Arial" pitchFamily="34" charset="0"/>
              </a:rPr>
              <a:t>, il dio della medicina (morte positiva perché libera finalmente dalla schiavitù del corpo?).</a:t>
            </a:r>
            <a:endParaRPr lang="it-IT" sz="2000" dirty="0">
              <a:latin typeface="Arial" pitchFamily="34" charset="0"/>
              <a:cs typeface="Arial" pitchFamily="34" charset="0"/>
            </a:endParaRPr>
          </a:p>
        </p:txBody>
      </p:sp>
      <p:pic>
        <p:nvPicPr>
          <p:cNvPr id="4098" name="Picture 2" descr="Risultati immagini per morte socrate"/>
          <p:cNvPicPr>
            <a:picLocks noChangeAspect="1" noChangeArrowheads="1"/>
          </p:cNvPicPr>
          <p:nvPr/>
        </p:nvPicPr>
        <p:blipFill>
          <a:blip r:embed="rId2" cstate="print"/>
          <a:srcRect l="10311" t="18697"/>
          <a:stretch>
            <a:fillRect/>
          </a:stretch>
        </p:blipFill>
        <p:spPr bwMode="auto">
          <a:xfrm>
            <a:off x="2339752" y="3501008"/>
            <a:ext cx="4384551" cy="2587799"/>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692696"/>
            <a:ext cx="8568952" cy="5632311"/>
          </a:xfrm>
          <a:prstGeom prst="rect">
            <a:avLst/>
          </a:prstGeom>
        </p:spPr>
        <p:txBody>
          <a:bodyPr wrap="square">
            <a:spAutoFit/>
          </a:bodyPr>
          <a:lstStyle/>
          <a:p>
            <a:r>
              <a:rPr lang="it-IT" sz="2000" dirty="0" smtClean="0">
                <a:latin typeface="Arial" pitchFamily="34" charset="0"/>
                <a:cs typeface="Arial" pitchFamily="34" charset="0"/>
              </a:rPr>
              <a:t>Platone, </a:t>
            </a:r>
            <a:r>
              <a:rPr lang="it-IT" sz="2000" i="1" dirty="0" err="1" smtClean="0">
                <a:latin typeface="Arial" pitchFamily="34" charset="0"/>
                <a:cs typeface="Arial" pitchFamily="34" charset="0"/>
              </a:rPr>
              <a:t>Fedone</a:t>
            </a:r>
            <a:endParaRPr lang="it-IT" sz="2000" i="1" dirty="0" smtClean="0">
              <a:latin typeface="Arial" pitchFamily="34" charset="0"/>
              <a:cs typeface="Arial" pitchFamily="34" charset="0"/>
            </a:endParaRPr>
          </a:p>
          <a:p>
            <a:pPr algn="just"/>
            <a:r>
              <a:rPr lang="it-IT" sz="2000" dirty="0" smtClean="0">
                <a:latin typeface="Arial" pitchFamily="34" charset="0"/>
                <a:cs typeface="Arial" pitchFamily="34" charset="0"/>
              </a:rPr>
              <a:t>“E </a:t>
            </a:r>
            <a:r>
              <a:rPr lang="it-IT" sz="2000" dirty="0" err="1" smtClean="0">
                <a:latin typeface="Arial" pitchFamily="34" charset="0"/>
                <a:cs typeface="Arial" pitchFamily="34" charset="0"/>
              </a:rPr>
              <a:t>Critone</a:t>
            </a:r>
            <a:r>
              <a:rPr lang="it-IT" sz="2000" dirty="0" smtClean="0">
                <a:latin typeface="Arial" pitchFamily="34" charset="0"/>
                <a:cs typeface="Arial" pitchFamily="34" charset="0"/>
              </a:rPr>
              <a:t>, allora, fece cenno a un suo servo che se ne stava in disparte. Questi uscì e dopo un po’ tornò con l’uomo che, in una ciotola, portava già tritato il </a:t>
            </a:r>
            <a:r>
              <a:rPr lang="it-IT" sz="2000" b="1" dirty="0" smtClean="0">
                <a:solidFill>
                  <a:srgbClr val="FF0000"/>
                </a:solidFill>
                <a:latin typeface="Arial" pitchFamily="34" charset="0"/>
                <a:cs typeface="Arial" pitchFamily="34" charset="0"/>
              </a:rPr>
              <a:t>veleno</a:t>
            </a:r>
            <a:r>
              <a:rPr lang="it-IT" sz="2000" dirty="0" smtClean="0">
                <a:latin typeface="Arial" pitchFamily="34" charset="0"/>
                <a:cs typeface="Arial" pitchFamily="34" charset="0"/>
              </a:rPr>
              <a:t> che doveva somministrargli. «Tu, brav’uomo, che sei pratico di queste cose,» disse Socrate vedendolo, «cos’è, allora, che bisogna fare?» «Nient’altro che bere e poi passeggiare un po’ per la stanza finché non ti senti le gambe pesanti; poi ti metti disteso e così il veleno farà il suo effetto.» Così dicendo porse la ciotola a Socrate. Egli la prese con tutta la sua </a:t>
            </a:r>
            <a:r>
              <a:rPr lang="it-IT" sz="2000" b="1" dirty="0" smtClean="0">
                <a:solidFill>
                  <a:srgbClr val="FF0000"/>
                </a:solidFill>
                <a:latin typeface="Arial" pitchFamily="34" charset="0"/>
                <a:cs typeface="Arial" pitchFamily="34" charset="0"/>
              </a:rPr>
              <a:t>serenità</a:t>
            </a:r>
            <a:r>
              <a:rPr lang="it-IT" sz="2000" dirty="0" smtClean="0">
                <a:latin typeface="Arial" pitchFamily="34" charset="0"/>
                <a:cs typeface="Arial" pitchFamily="34" charset="0"/>
              </a:rPr>
              <a:t>, senza alcun tremito, senza minimamente alterare colore o espressione del volto, ma guardando quell’uomo di sotto in su, con quei suoi occhi grandi di toro. «Che ne dici di questa bevanda, se ne può fare o no libagione [offerta agli dei] a qualcuno? È permesso?» «Socrate, noi ne tritiamo giusta la quantità che serve.» «Capisco, ma pregare gli dei che il trapasso da qui all’al di là avvenga felicemente, questo mi pare sia lecito; questo io voglio fare e così sia.» Così dicendo, tutto d’un fiato, vuotò tranquillamente la ciotola. Molti di noi che fino allora, alla meglio, erano riusciti a trattenere le lacrime, quando lo videro bere, quando videro che egli aveva bevuto, </a:t>
            </a:r>
            <a:r>
              <a:rPr lang="it-IT" sz="2000" dirty="0" smtClean="0">
                <a:solidFill>
                  <a:srgbClr val="FF0000"/>
                </a:solidFill>
                <a:latin typeface="Arial" pitchFamily="34" charset="0"/>
                <a:cs typeface="Arial" pitchFamily="34" charset="0"/>
              </a:rPr>
              <a:t>non ce la fecero più</a:t>
            </a:r>
            <a:r>
              <a:rPr lang="it-IT" sz="2000" dirty="0" smtClean="0">
                <a:latin typeface="Arial" pitchFamily="34" charset="0"/>
                <a:cs typeface="Arial" pitchFamily="34" charset="0"/>
              </a:rPr>
              <a:t>; anche a </a:t>
            </a:r>
            <a:r>
              <a:rPr lang="it-IT" sz="2000" dirty="0" err="1" smtClean="0">
                <a:latin typeface="Arial" pitchFamily="34" charset="0"/>
                <a:cs typeface="Arial" pitchFamily="34" charset="0"/>
              </a:rPr>
              <a:t>me…</a:t>
            </a:r>
            <a:r>
              <a:rPr lang="it-IT" sz="2000" dirty="0" smtClean="0">
                <a:latin typeface="Arial" pitchFamily="34" charset="0"/>
                <a:cs typeface="Arial" pitchFamily="34" charset="0"/>
              </a:rPr>
              <a:t> </a:t>
            </a:r>
            <a:endParaRPr lang="it-IT" sz="20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04664"/>
            <a:ext cx="8496944" cy="6247864"/>
          </a:xfrm>
          <a:prstGeom prst="rect">
            <a:avLst/>
          </a:prstGeom>
        </p:spPr>
        <p:txBody>
          <a:bodyPr wrap="square">
            <a:spAutoFit/>
          </a:bodyPr>
          <a:lstStyle/>
          <a:p>
            <a:pPr algn="just"/>
            <a:r>
              <a:rPr lang="it-IT" sz="2000" dirty="0" smtClean="0">
                <a:latin typeface="Arial" pitchFamily="34" charset="0"/>
                <a:cs typeface="Arial" pitchFamily="34" charset="0"/>
              </a:rPr>
              <a:t>… le </a:t>
            </a:r>
            <a:r>
              <a:rPr lang="it-IT" sz="2000" b="1" dirty="0" smtClean="0">
                <a:solidFill>
                  <a:srgbClr val="FF0000"/>
                </a:solidFill>
                <a:latin typeface="Arial" pitchFamily="34" charset="0"/>
                <a:cs typeface="Arial" pitchFamily="34" charset="0"/>
              </a:rPr>
              <a:t>lacrime</a:t>
            </a:r>
            <a:r>
              <a:rPr lang="it-IT" sz="2000" dirty="0" smtClean="0">
                <a:latin typeface="Arial" pitchFamily="34" charset="0"/>
                <a:cs typeface="Arial" pitchFamily="34" charset="0"/>
              </a:rPr>
              <a:t>, malgrado mi sforzassi, sgorgarono abbondanti e nascosi il volto nel mantello e piansi me stesso, oh, piansi non per lui ma per me, per la mia sventura, perché sarei rimasto privo di un così grande amico. </a:t>
            </a:r>
            <a:r>
              <a:rPr lang="it-IT" sz="2000" dirty="0" err="1" smtClean="0">
                <a:latin typeface="Arial" pitchFamily="34" charset="0"/>
                <a:cs typeface="Arial" pitchFamily="34" charset="0"/>
              </a:rPr>
              <a:t>Critone</a:t>
            </a:r>
            <a:r>
              <a:rPr lang="it-IT" sz="2000" dirty="0" smtClean="0">
                <a:latin typeface="Arial" pitchFamily="34" charset="0"/>
                <a:cs typeface="Arial" pitchFamily="34" charset="0"/>
              </a:rPr>
              <a:t>, poi, ancora prima di me, non riusciva a dominarsi e si era alzato per uscire. </a:t>
            </a:r>
            <a:r>
              <a:rPr lang="it-IT" sz="2000" dirty="0" err="1" smtClean="0">
                <a:latin typeface="Arial" pitchFamily="34" charset="0"/>
                <a:cs typeface="Arial" pitchFamily="34" charset="0"/>
              </a:rPr>
              <a:t>Apollodoro</a:t>
            </a:r>
            <a:r>
              <a:rPr lang="it-IT" sz="2000" dirty="0" smtClean="0">
                <a:latin typeface="Arial" pitchFamily="34" charset="0"/>
                <a:cs typeface="Arial" pitchFamily="34" charset="0"/>
              </a:rPr>
              <a:t>, poi, che fin dal principio non aveva fatto che piangere, scoppiò in tali singhiozzi e in tali lamenti che tutti noi presenti ci sentimmo spezzare il cuore, tranne uno solo, Socrate, che anzi esclamò: «</a:t>
            </a:r>
            <a:r>
              <a:rPr lang="it-IT" sz="2000" b="1" dirty="0" smtClean="0">
                <a:solidFill>
                  <a:srgbClr val="FF0000"/>
                </a:solidFill>
                <a:latin typeface="Arial" pitchFamily="34" charset="0"/>
                <a:cs typeface="Arial" pitchFamily="34" charset="0"/>
              </a:rPr>
              <a:t>Ma che state facendo? </a:t>
            </a:r>
            <a:r>
              <a:rPr lang="it-IT" sz="2000" dirty="0" smtClean="0">
                <a:latin typeface="Arial" pitchFamily="34" charset="0"/>
                <a:cs typeface="Arial" pitchFamily="34" charset="0"/>
              </a:rPr>
              <a:t>Siete straordinari. E io che ho mandato via le donne perché non mi facessero scene simili; a quanto ho sentito dire, bisognerebbe morire tra parole di buon augurio. State calmi, via, e siate forti.» E noi provammo un senso di vergogna a sentirlo parlare così e trattenemmo il pianto. Egli, allora, andò un po’ su e giù per la stanza, poi disse che si sentiva le gambe farsi pesanti e cosi si stese supino come gli aveva detto l’uomo del veleno il quale, intanto, toccandolo di quando in quando, gli esaminava le gambe e i piedi e, a un tratto, premette forte un piede chiedendogli se gli facesse male. Rispose di no. Dopo un po’ gli toccò le gambe, giù in basso e poi, risalendo man mano, sempre più in su, facendoci vedere come si raffreddasse e si andasse irrigidendo. Poi, continuando a toccarlo: «Quando gli giungerà al cuore,» disse, «allora, sarà finita.»</a:t>
            </a:r>
            <a:endParaRPr lang="it-IT" sz="2000"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720840"/>
            <a:ext cx="7632848" cy="3170099"/>
          </a:xfrm>
          <a:prstGeom prst="rect">
            <a:avLst/>
          </a:prstGeom>
        </p:spPr>
        <p:txBody>
          <a:bodyPr wrap="square">
            <a:spAutoFit/>
          </a:bodyPr>
          <a:lstStyle/>
          <a:p>
            <a:pPr algn="just"/>
            <a:r>
              <a:rPr lang="it-IT" sz="2000" dirty="0" smtClean="0">
                <a:latin typeface="Arial" pitchFamily="34" charset="0"/>
                <a:cs typeface="Arial" pitchFamily="34" charset="0"/>
              </a:rPr>
              <a:t>Egli era già freddo, fino all'addome, quando si scoprì (s’era, infatti, coperto) e queste furono le sue ultime parole: «</a:t>
            </a:r>
            <a:r>
              <a:rPr lang="it-IT" sz="2000" dirty="0" err="1" smtClean="0">
                <a:latin typeface="Arial" pitchFamily="34" charset="0"/>
                <a:cs typeface="Arial" pitchFamily="34" charset="0"/>
              </a:rPr>
              <a:t>Critone</a:t>
            </a:r>
            <a:r>
              <a:rPr lang="it-IT" sz="2000" dirty="0" smtClean="0">
                <a:latin typeface="Arial" pitchFamily="34" charset="0"/>
                <a:cs typeface="Arial" pitchFamily="34" charset="0"/>
              </a:rPr>
              <a:t>, dobbiamo </a:t>
            </a:r>
            <a:r>
              <a:rPr lang="it-IT" sz="2000" b="1" dirty="0" smtClean="0">
                <a:solidFill>
                  <a:srgbClr val="FF0000"/>
                </a:solidFill>
                <a:latin typeface="Arial" pitchFamily="34" charset="0"/>
                <a:cs typeface="Arial" pitchFamily="34" charset="0"/>
              </a:rPr>
              <a:t>un gallo ad </a:t>
            </a:r>
            <a:r>
              <a:rPr lang="it-IT" sz="2000" b="1" dirty="0" err="1" smtClean="0">
                <a:solidFill>
                  <a:srgbClr val="FF0000"/>
                </a:solidFill>
                <a:latin typeface="Arial" pitchFamily="34" charset="0"/>
                <a:cs typeface="Arial" pitchFamily="34" charset="0"/>
              </a:rPr>
              <a:t>Asclepio</a:t>
            </a:r>
            <a:r>
              <a:rPr lang="it-IT" sz="2000" dirty="0" smtClean="0">
                <a:latin typeface="Arial" pitchFamily="34" charset="0"/>
                <a:cs typeface="Arial" pitchFamily="34" charset="0"/>
              </a:rPr>
              <a:t>, dateglielo, non ve ne dimenticate.» «Certo,» assicurò </a:t>
            </a:r>
            <a:r>
              <a:rPr lang="it-IT" sz="2000" dirty="0" err="1" smtClean="0">
                <a:latin typeface="Arial" pitchFamily="34" charset="0"/>
                <a:cs typeface="Arial" pitchFamily="34" charset="0"/>
              </a:rPr>
              <a:t>Critone</a:t>
            </a:r>
            <a:r>
              <a:rPr lang="it-IT" sz="2000" dirty="0" smtClean="0">
                <a:latin typeface="Arial" pitchFamily="34" charset="0"/>
                <a:cs typeface="Arial" pitchFamily="34" charset="0"/>
              </a:rPr>
              <a:t>, «ma vedi se hai qualche altra cosa da dire.» Ma lui non rispose. Dopo un po’ ebbe un sussulto. L’uomo lo scoprì: aveva gli occhi fissi. Vedendolo, </a:t>
            </a:r>
            <a:r>
              <a:rPr lang="it-IT" sz="2000" dirty="0" err="1" smtClean="0">
                <a:latin typeface="Arial" pitchFamily="34" charset="0"/>
                <a:cs typeface="Arial" pitchFamily="34" charset="0"/>
              </a:rPr>
              <a:t>Critone</a:t>
            </a:r>
            <a:r>
              <a:rPr lang="it-IT" sz="2000" dirty="0" smtClean="0">
                <a:latin typeface="Arial" pitchFamily="34" charset="0"/>
                <a:cs typeface="Arial" pitchFamily="34" charset="0"/>
              </a:rPr>
              <a:t> gli chiuse le labbra e gli occhi. Questa, </a:t>
            </a:r>
            <a:r>
              <a:rPr lang="it-IT" sz="2000" dirty="0" err="1" smtClean="0">
                <a:latin typeface="Arial" pitchFamily="34" charset="0"/>
                <a:cs typeface="Arial" pitchFamily="34" charset="0"/>
              </a:rPr>
              <a:t>Echecrate</a:t>
            </a:r>
            <a:r>
              <a:rPr lang="it-IT" sz="2000" dirty="0" smtClean="0">
                <a:latin typeface="Arial" pitchFamily="34" charset="0"/>
                <a:cs typeface="Arial" pitchFamily="34" charset="0"/>
              </a:rPr>
              <a:t>, la fine del nostro amico, un uomo che fu il migliore, possiamo ben dirlo, fra quanti, del suo tempo, abbiamo conosciuto e, senza paragone, il più saggio e il più giusto.</a:t>
            </a:r>
            <a:endParaRPr lang="it-IT" sz="2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899592" y="476672"/>
            <a:ext cx="7772400" cy="4572000"/>
          </a:xfrm>
          <a:prstGeom prst="rect">
            <a:avLst/>
          </a:prstGeom>
        </p:spPr>
        <p:txBody>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noProof="0" dirty="0" smtClean="0">
                <a:latin typeface="Arial" pitchFamily="34" charset="0"/>
                <a:cs typeface="Arial" pitchFamily="34" charset="0"/>
              </a:rPr>
              <a:t>Trascorre tutta la vita ad </a:t>
            </a:r>
            <a:r>
              <a:rPr lang="it-IT" sz="2600" b="1" noProof="0" dirty="0" err="1" smtClean="0">
                <a:latin typeface="Arial" pitchFamily="34" charset="0"/>
                <a:cs typeface="Arial" pitchFamily="34" charset="0"/>
              </a:rPr>
              <a:t>Atene</a:t>
            </a:r>
            <a:r>
              <a:rPr lang="it-IT" sz="2600" noProof="0" dirty="0" err="1" smtClean="0">
                <a:latin typeface="Arial" pitchFamily="34" charset="0"/>
                <a:cs typeface="Arial" pitchFamily="34" charset="0"/>
              </a:rPr>
              <a:t>…</a:t>
            </a:r>
            <a:endParaRPr lang="it-IT" sz="2600" noProof="0" dirty="0" smtClean="0">
              <a:latin typeface="Arial" pitchFamily="34" charset="0"/>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dirty="0">
              <a:ln>
                <a:noFill/>
              </a:ln>
              <a:solidFill>
                <a:schemeClr val="tx1"/>
              </a:solidFill>
              <a:effectLst/>
              <a:uLnTx/>
              <a:uFillTx/>
              <a:latin typeface="Arial" pitchFamily="34" charset="0"/>
              <a:ea typeface="+mn-ea"/>
              <a:cs typeface="Arial" pitchFamily="34" charset="0"/>
            </a:endParaRPr>
          </a:p>
          <a:p>
            <a:pPr marL="274320"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noProof="0" dirty="0" smtClean="0">
                <a:latin typeface="Arial" pitchFamily="34" charset="0"/>
                <a:cs typeface="Arial" pitchFamily="34" charset="0"/>
              </a:rPr>
              <a:t>… tranne che per combattere nella </a:t>
            </a:r>
            <a:r>
              <a:rPr lang="it-IT" sz="2600" b="1" noProof="0" dirty="0" smtClean="0">
                <a:latin typeface="Arial" pitchFamily="34" charset="0"/>
                <a:cs typeface="Arial" pitchFamily="34" charset="0"/>
              </a:rPr>
              <a:t>guerra</a:t>
            </a:r>
            <a:r>
              <a:rPr lang="it-IT" sz="2600" noProof="0" dirty="0" smtClean="0">
                <a:latin typeface="Arial" pitchFamily="34" charset="0"/>
                <a:cs typeface="Arial" pitchFamily="34" charset="0"/>
              </a:rPr>
              <a:t> del Peloponneso, dove si distingue per coraggio, abnegazione e resistenza</a:t>
            </a: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pic>
        <p:nvPicPr>
          <p:cNvPr id="3074" name="Picture 2" descr="https://upload.wikimedia.org/wikipedia/commons/thumb/9/9a/Map_peloponnesian_war-it.svg/220px-Map_peloponnesian_war-it.svg.png"/>
          <p:cNvPicPr>
            <a:picLocks noChangeAspect="1" noChangeArrowheads="1"/>
          </p:cNvPicPr>
          <p:nvPr/>
        </p:nvPicPr>
        <p:blipFill>
          <a:blip r:embed="rId2" cstate="print"/>
          <a:srcRect/>
          <a:stretch>
            <a:fillRect/>
          </a:stretch>
        </p:blipFill>
        <p:spPr bwMode="auto">
          <a:xfrm>
            <a:off x="3347864" y="3284984"/>
            <a:ext cx="2736304" cy="251242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395536" y="548680"/>
            <a:ext cx="8276456" cy="4572000"/>
          </a:xfrm>
          <a:prstGeom prst="rect">
            <a:avLst/>
          </a:prstGeom>
        </p:spPr>
        <p:txBody>
          <a:bodyPr/>
          <a:lstStyle/>
          <a:p>
            <a:pPr marL="274320" lvl="0" indent="-274320">
              <a:spcBef>
                <a:spcPts val="580"/>
              </a:spcBef>
              <a:buClr>
                <a:schemeClr val="accent1"/>
              </a:buClr>
              <a:buSzPct val="85000"/>
            </a:pPr>
            <a:r>
              <a:rPr lang="it-IT" sz="2800" dirty="0" smtClean="0">
                <a:latin typeface="Arial" pitchFamily="34" charset="0"/>
                <a:cs typeface="Arial" pitchFamily="34" charset="0"/>
              </a:rPr>
              <a:t>Da Platone, </a:t>
            </a:r>
            <a:r>
              <a:rPr lang="it-IT" sz="2800" i="1" dirty="0" smtClean="0">
                <a:latin typeface="Arial" pitchFamily="34" charset="0"/>
                <a:cs typeface="Arial" pitchFamily="34" charset="0"/>
              </a:rPr>
              <a:t>Simposio</a:t>
            </a:r>
            <a:r>
              <a:rPr lang="it-IT" sz="2800" dirty="0" smtClean="0">
                <a:latin typeface="Arial" pitchFamily="34" charset="0"/>
                <a:cs typeface="Arial" pitchFamily="34" charset="0"/>
              </a:rPr>
              <a:t>: la descrizione di Alcibiade</a:t>
            </a:r>
          </a:p>
          <a:p>
            <a:pPr marL="274320" lvl="0" indent="-274320">
              <a:spcBef>
                <a:spcPts val="580"/>
              </a:spcBef>
              <a:buClr>
                <a:schemeClr val="accent1"/>
              </a:buClr>
              <a:buSzPct val="85000"/>
            </a:pPr>
            <a:endParaRPr lang="it-IT" sz="2800" dirty="0">
              <a:latin typeface="Arial" pitchFamily="34" charset="0"/>
              <a:cs typeface="Arial" pitchFamily="34" charset="0"/>
            </a:endParaRPr>
          </a:p>
          <a:p>
            <a:pPr lvl="0" algn="just">
              <a:spcBef>
                <a:spcPts val="580"/>
              </a:spcBef>
              <a:buClr>
                <a:schemeClr val="accent1"/>
              </a:buClr>
              <a:buSzPct val="85000"/>
            </a:pPr>
            <a:r>
              <a:rPr lang="it-IT" sz="2800" dirty="0" smtClean="0">
                <a:latin typeface="Arial" pitchFamily="34" charset="0"/>
                <a:cs typeface="Arial" pitchFamily="34" charset="0"/>
              </a:rPr>
              <a:t>“Per </a:t>
            </a:r>
            <a:r>
              <a:rPr lang="it-IT" sz="2800" dirty="0">
                <a:latin typeface="Arial" pitchFamily="34" charset="0"/>
                <a:cs typeface="Arial" pitchFamily="34" charset="0"/>
              </a:rPr>
              <a:t>cominciare, nelle </a:t>
            </a:r>
            <a:r>
              <a:rPr lang="it-IT" sz="2800" b="1" dirty="0">
                <a:latin typeface="Arial" pitchFamily="34" charset="0"/>
                <a:cs typeface="Arial" pitchFamily="34" charset="0"/>
              </a:rPr>
              <a:t>fatiche</a:t>
            </a:r>
            <a:r>
              <a:rPr lang="it-IT" sz="2800" dirty="0">
                <a:latin typeface="Arial" pitchFamily="34" charset="0"/>
                <a:cs typeface="Arial" pitchFamily="34" charset="0"/>
              </a:rPr>
              <a:t> non solo era superiore a me, ma a tutti quanti. Quando, rimasti isolati in qualche parte, come avviene in guerra, ci capitava di dover sostenere la </a:t>
            </a:r>
            <a:r>
              <a:rPr lang="it-IT" sz="2800" b="1" dirty="0">
                <a:latin typeface="Arial" pitchFamily="34" charset="0"/>
                <a:cs typeface="Arial" pitchFamily="34" charset="0"/>
              </a:rPr>
              <a:t>fame</a:t>
            </a:r>
            <a:r>
              <a:rPr lang="it-IT" sz="2800" dirty="0">
                <a:latin typeface="Arial" pitchFamily="34" charset="0"/>
                <a:cs typeface="Arial" pitchFamily="34" charset="0"/>
              </a:rPr>
              <a:t>, gli altri, in confronto, non valevano nulla in </a:t>
            </a:r>
            <a:r>
              <a:rPr lang="it-IT" sz="2800" b="1" dirty="0">
                <a:latin typeface="Arial" pitchFamily="34" charset="0"/>
                <a:cs typeface="Arial" pitchFamily="34" charset="0"/>
              </a:rPr>
              <a:t>resistenza</a:t>
            </a:r>
            <a:r>
              <a:rPr lang="it-IT" sz="2800" dirty="0">
                <a:latin typeface="Arial" pitchFamily="34" charset="0"/>
                <a:cs typeface="Arial" pitchFamily="34" charset="0"/>
              </a:rPr>
              <a:t>. Ma nelle </a:t>
            </a:r>
            <a:r>
              <a:rPr lang="it-IT" sz="2800" b="1" dirty="0">
                <a:latin typeface="Arial" pitchFamily="34" charset="0"/>
                <a:cs typeface="Arial" pitchFamily="34" charset="0"/>
              </a:rPr>
              <a:t>baldorie</a:t>
            </a:r>
            <a:r>
              <a:rPr lang="it-IT" sz="2800" dirty="0">
                <a:latin typeface="Arial" pitchFamily="34" charset="0"/>
                <a:cs typeface="Arial" pitchFamily="34" charset="0"/>
              </a:rPr>
              <a:t>, invece, lui solo sapeva godere fino in fondo e a bere, – non che lo volesse, ma quando lo si forzava – vinceva tutti; ma ciò che più meraviglia è che Socrate nessuno uomo mai l’ha visto ubriaco. E di ciò, credo, presto se ne avrà la prova. </a:t>
            </a:r>
            <a:endParaRPr kumimoji="0" lang="it-IT" sz="2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274320"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395536" y="476672"/>
            <a:ext cx="8276456" cy="4572000"/>
          </a:xfrm>
          <a:prstGeom prst="rect">
            <a:avLst/>
          </a:prstGeom>
        </p:spPr>
        <p:txBody>
          <a:bodyPr/>
          <a:lstStyle/>
          <a:p>
            <a:pPr lvl="0" indent="-274320" algn="just">
              <a:spcBef>
                <a:spcPts val="580"/>
              </a:spcBef>
              <a:buClr>
                <a:schemeClr val="accent1"/>
              </a:buClr>
              <a:buSzPct val="85000"/>
            </a:pPr>
            <a:r>
              <a:rPr lang="it-IT" sz="2600" dirty="0" smtClean="0">
                <a:latin typeface="Arial" pitchFamily="34" charset="0"/>
                <a:cs typeface="Arial" pitchFamily="34" charset="0"/>
              </a:rPr>
              <a:t>Quanto a </a:t>
            </a:r>
            <a:r>
              <a:rPr lang="it-IT" sz="2600" b="1" dirty="0" smtClean="0">
                <a:latin typeface="Arial" pitchFamily="34" charset="0"/>
                <a:cs typeface="Arial" pitchFamily="34" charset="0"/>
              </a:rPr>
              <a:t>sopportare l’inverno </a:t>
            </a:r>
            <a:r>
              <a:rPr lang="it-IT" sz="2600" dirty="0" smtClean="0">
                <a:latin typeface="Arial" pitchFamily="34" charset="0"/>
                <a:cs typeface="Arial" pitchFamily="34" charset="0"/>
              </a:rPr>
              <a:t>(perché là erano tremendi) faceva miracoli e, fra gli altri, una volta che c’era un gelo da inorridire e tutti stavano rintanati dentro o se uno usciva si avvolgeva in una incredibile quantità di panni, si calzava e si fasciava i piedi con feltri e pellicce, lui, con un tempo simile, se ne usciva con questa </a:t>
            </a:r>
            <a:r>
              <a:rPr lang="it-IT" sz="2600" dirty="0" err="1" smtClean="0">
                <a:latin typeface="Arial" pitchFamily="34" charset="0"/>
                <a:cs typeface="Arial" pitchFamily="34" charset="0"/>
              </a:rPr>
              <a:t>gabbanina</a:t>
            </a:r>
            <a:r>
              <a:rPr lang="it-IT" sz="2600" dirty="0" smtClean="0">
                <a:latin typeface="Arial" pitchFamily="34" charset="0"/>
                <a:cs typeface="Arial" pitchFamily="34" charset="0"/>
              </a:rPr>
              <a:t> che ha sempre, e scalzo camminava sul ghiaccio, più tranquillo che gli altri tutti </a:t>
            </a:r>
            <a:r>
              <a:rPr lang="it-IT" sz="2600" dirty="0" err="1" smtClean="0">
                <a:latin typeface="Arial" pitchFamily="34" charset="0"/>
                <a:cs typeface="Arial" pitchFamily="34" charset="0"/>
              </a:rPr>
              <a:t>iscarponati</a:t>
            </a:r>
            <a:r>
              <a:rPr lang="it-IT" sz="2600" dirty="0" smtClean="0">
                <a:latin typeface="Arial" pitchFamily="34" charset="0"/>
                <a:cs typeface="Arial" pitchFamily="34" charset="0"/>
              </a:rPr>
              <a:t>. E i soldati lo sbirciavano credendo che li volesse mortificare. […] Quando ci fu la battaglia per la quale gli strateghi mi decorarono al valore, nessun altro </a:t>
            </a:r>
            <a:r>
              <a:rPr lang="it-IT" sz="2600" b="1" dirty="0" smtClean="0">
                <a:latin typeface="Arial" pitchFamily="34" charset="0"/>
                <a:cs typeface="Arial" pitchFamily="34" charset="0"/>
              </a:rPr>
              <a:t>mi salvò </a:t>
            </a:r>
            <a:r>
              <a:rPr lang="it-IT" sz="2600" dirty="0" smtClean="0">
                <a:latin typeface="Arial" pitchFamily="34" charset="0"/>
                <a:cs typeface="Arial" pitchFamily="34" charset="0"/>
              </a:rPr>
              <a:t>se non lui, che non volle abbandonarmi ferito: anzi portò in salvo le armi e me stesso”.</a:t>
            </a:r>
            <a:endParaRPr kumimoji="0" lang="it-IT" sz="26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395536" y="476672"/>
            <a:ext cx="8276456" cy="4572000"/>
          </a:xfrm>
          <a:prstGeom prst="rect">
            <a:avLst/>
          </a:prstGeom>
        </p:spPr>
        <p:txBody>
          <a:bodyPr/>
          <a:lstStyle/>
          <a:p>
            <a:pPr lvl="0" indent="-274320" algn="just">
              <a:spcBef>
                <a:spcPts val="580"/>
              </a:spcBef>
              <a:buClr>
                <a:schemeClr val="accent1"/>
              </a:buClr>
              <a:buSzPct val="85000"/>
            </a:pPr>
            <a:r>
              <a:rPr lang="it-IT" sz="2400" dirty="0" smtClean="0">
                <a:latin typeface="Arial" pitchFamily="34" charset="0"/>
                <a:cs typeface="Arial" pitchFamily="34" charset="0"/>
              </a:rPr>
              <a:t>Dedica tutta la vita a </a:t>
            </a:r>
            <a:r>
              <a:rPr lang="it-IT" sz="2400" b="1" dirty="0" err="1" smtClean="0">
                <a:latin typeface="Arial" pitchFamily="34" charset="0"/>
                <a:cs typeface="Arial" pitchFamily="34" charset="0"/>
              </a:rPr>
              <a:t>con-filosofare</a:t>
            </a:r>
            <a:r>
              <a:rPr lang="it-IT" sz="2400" dirty="0" smtClean="0">
                <a:latin typeface="Arial" pitchFamily="34" charset="0"/>
                <a:cs typeface="Arial" pitchFamily="34" charset="0"/>
              </a:rPr>
              <a:t> e a </a:t>
            </a:r>
            <a:r>
              <a:rPr lang="it-IT" sz="2400" b="1" dirty="0" smtClean="0">
                <a:latin typeface="Arial" pitchFamily="34" charset="0"/>
                <a:cs typeface="Arial" pitchFamily="34" charset="0"/>
              </a:rPr>
              <a:t>dialogare</a:t>
            </a:r>
            <a:r>
              <a:rPr lang="it-IT" sz="2400" dirty="0" smtClean="0">
                <a:latin typeface="Arial" pitchFamily="34" charset="0"/>
                <a:cs typeface="Arial" pitchFamily="34" charset="0"/>
              </a:rPr>
              <a:t> con gli altri ateniesi </a:t>
            </a:r>
            <a:r>
              <a:rPr lang="it-IT" sz="2400" dirty="0" smtClean="0">
                <a:latin typeface="Arial" pitchFamily="34" charset="0"/>
                <a:cs typeface="Arial" pitchFamily="34" charset="0"/>
                <a:sym typeface="Wingdings" pitchFamily="2" charset="2"/>
              </a:rPr>
              <a:t> </a:t>
            </a:r>
          </a:p>
          <a:p>
            <a:pPr lvl="0" indent="-274320" algn="just">
              <a:spcBef>
                <a:spcPts val="580"/>
              </a:spcBef>
              <a:buClr>
                <a:schemeClr val="accent1"/>
              </a:buClr>
              <a:buSzPct val="85000"/>
            </a:pPr>
            <a:endParaRPr lang="it-IT" sz="1200" dirty="0" smtClean="0">
              <a:latin typeface="Arial" pitchFamily="34" charset="0"/>
              <a:cs typeface="Arial" pitchFamily="34" charset="0"/>
              <a:sym typeface="Wingdings" pitchFamily="2" charset="2"/>
            </a:endParaRPr>
          </a:p>
          <a:p>
            <a:pPr lvl="0" indent="-274320" algn="ctr">
              <a:spcBef>
                <a:spcPts val="580"/>
              </a:spcBef>
              <a:buClr>
                <a:schemeClr val="accent1"/>
              </a:buClr>
              <a:buSzPct val="85000"/>
            </a:pPr>
            <a:r>
              <a:rPr lang="it-IT" sz="2400" dirty="0" smtClean="0">
                <a:latin typeface="Arial" pitchFamily="34" charset="0"/>
                <a:cs typeface="Arial" pitchFamily="34" charset="0"/>
                <a:sym typeface="Wingdings" pitchFamily="2" charset="2"/>
              </a:rPr>
              <a:t>Fonda il “</a:t>
            </a:r>
            <a:r>
              <a:rPr lang="it-IT" sz="2400" b="1" dirty="0" smtClean="0">
                <a:solidFill>
                  <a:srgbClr val="FF0000"/>
                </a:solidFill>
                <a:latin typeface="Arial" pitchFamily="34" charset="0"/>
                <a:cs typeface="Arial" pitchFamily="34" charset="0"/>
                <a:sym typeface="Wingdings" pitchFamily="2" charset="2"/>
              </a:rPr>
              <a:t>tipo</a:t>
            </a:r>
            <a:r>
              <a:rPr lang="it-IT" sz="2400" dirty="0" smtClean="0">
                <a:latin typeface="Arial" pitchFamily="34" charset="0"/>
                <a:cs typeface="Arial" pitchFamily="34" charset="0"/>
                <a:sym typeface="Wingdings" pitchFamily="2" charset="2"/>
              </a:rPr>
              <a:t>” del </a:t>
            </a:r>
            <a:r>
              <a:rPr lang="it-IT" sz="2400" b="1" dirty="0" smtClean="0">
                <a:solidFill>
                  <a:srgbClr val="FF0000"/>
                </a:solidFill>
                <a:latin typeface="Arial" pitchFamily="34" charset="0"/>
                <a:cs typeface="Arial" pitchFamily="34" charset="0"/>
                <a:sym typeface="Wingdings" pitchFamily="2" charset="2"/>
              </a:rPr>
              <a:t>filosofo</a:t>
            </a:r>
            <a:r>
              <a:rPr lang="it-IT" sz="2400" dirty="0" smtClean="0">
                <a:latin typeface="Arial" pitchFamily="34" charset="0"/>
                <a:cs typeface="Arial" pitchFamily="34" charset="0"/>
                <a:sym typeface="Wingdings" pitchFamily="2" charset="2"/>
              </a:rPr>
              <a:t> </a:t>
            </a:r>
          </a:p>
          <a:p>
            <a:pPr lvl="0" indent="-274320" algn="just">
              <a:spcBef>
                <a:spcPts val="580"/>
              </a:spcBef>
              <a:buClr>
                <a:schemeClr val="accent1"/>
              </a:buClr>
              <a:buSzPct val="85000"/>
            </a:pPr>
            <a:r>
              <a:rPr lang="it-IT" sz="2400" dirty="0" smtClean="0">
                <a:latin typeface="Arial" pitchFamily="34" charset="0"/>
                <a:cs typeface="Arial" pitchFamily="34" charset="0"/>
                <a:sym typeface="Wingdings" pitchFamily="2" charset="2"/>
              </a:rPr>
              <a:t>E’ il </a:t>
            </a:r>
            <a:r>
              <a:rPr lang="it-IT" sz="2400" b="1" dirty="0" smtClean="0">
                <a:latin typeface="Arial" pitchFamily="34" charset="0"/>
                <a:cs typeface="Arial" pitchFamily="34" charset="0"/>
                <a:sym typeface="Wingdings" pitchFamily="2" charset="2"/>
              </a:rPr>
              <a:t>modello di uno stile di vita</a:t>
            </a:r>
            <a:r>
              <a:rPr lang="it-IT" sz="2400" dirty="0" smtClean="0">
                <a:latin typeface="Arial" pitchFamily="34" charset="0"/>
                <a:cs typeface="Arial" pitchFamily="34" charset="0"/>
                <a:sym typeface="Wingdings" pitchFamily="2" charset="2"/>
              </a:rPr>
              <a:t> improntato alla </a:t>
            </a:r>
            <a:r>
              <a:rPr lang="it-IT" sz="2400" b="1" dirty="0" smtClean="0">
                <a:solidFill>
                  <a:srgbClr val="FF0000"/>
                </a:solidFill>
                <a:latin typeface="Arial" pitchFamily="34" charset="0"/>
                <a:cs typeface="Arial" pitchFamily="34" charset="0"/>
                <a:sym typeface="Wingdings" pitchFamily="2" charset="2"/>
              </a:rPr>
              <a:t>continua ricerca</a:t>
            </a:r>
            <a:r>
              <a:rPr lang="it-IT" sz="2400" dirty="0" smtClean="0">
                <a:latin typeface="Arial" pitchFamily="34" charset="0"/>
                <a:cs typeface="Arial" pitchFamily="34" charset="0"/>
                <a:sym typeface="Wingdings" pitchFamily="2" charset="2"/>
              </a:rPr>
              <a:t> della verità e della </a:t>
            </a:r>
            <a:r>
              <a:rPr lang="it-IT" sz="2400" dirty="0" err="1" smtClean="0">
                <a:latin typeface="Arial" pitchFamily="34" charset="0"/>
                <a:cs typeface="Arial" pitchFamily="34" charset="0"/>
                <a:sym typeface="Wingdings" pitchFamily="2" charset="2"/>
              </a:rPr>
              <a:t>conoscenza…</a:t>
            </a:r>
            <a:endParaRPr lang="it-IT" sz="2400" dirty="0" smtClean="0">
              <a:latin typeface="Arial" pitchFamily="34" charset="0"/>
              <a:cs typeface="Arial" pitchFamily="34" charset="0"/>
              <a:sym typeface="Wingdings" pitchFamily="2" charset="2"/>
            </a:endParaRPr>
          </a:p>
          <a:p>
            <a:pPr lvl="0" indent="-274320" algn="just">
              <a:spcBef>
                <a:spcPts val="580"/>
              </a:spcBef>
              <a:buClr>
                <a:schemeClr val="accent1"/>
              </a:buClr>
              <a:buSzPct val="85000"/>
              <a:buFont typeface="Arial" pitchFamily="34" charset="0"/>
              <a:buChar char="•"/>
            </a:pPr>
            <a:r>
              <a:rPr lang="it-IT" sz="2400" dirty="0" smtClean="0">
                <a:latin typeface="Arial" pitchFamily="34" charset="0"/>
                <a:cs typeface="Arial" pitchFamily="34" charset="0"/>
                <a:sym typeface="Wingdings" pitchFamily="2" charset="2"/>
              </a:rPr>
              <a:t>Perché? Lo scopo è la</a:t>
            </a:r>
            <a:r>
              <a:rPr lang="it-IT" sz="2400" dirty="0" smtClean="0">
                <a:latin typeface="Arial" pitchFamily="34" charset="0"/>
                <a:cs typeface="Arial" pitchFamily="34" charset="0"/>
                <a:sym typeface="Wingdings" pitchFamily="2" charset="2"/>
              </a:rPr>
              <a:t> </a:t>
            </a:r>
            <a:r>
              <a:rPr lang="it-IT" sz="2400" b="1" dirty="0" smtClean="0">
                <a:latin typeface="Arial" pitchFamily="34" charset="0"/>
                <a:cs typeface="Arial" pitchFamily="34" charset="0"/>
                <a:sym typeface="Wingdings" pitchFamily="2" charset="2"/>
              </a:rPr>
              <a:t>perfezione morale </a:t>
            </a:r>
            <a:r>
              <a:rPr lang="it-IT" sz="2400" dirty="0" smtClean="0">
                <a:latin typeface="Arial" pitchFamily="34" charset="0"/>
                <a:cs typeface="Arial" pitchFamily="34" charset="0"/>
                <a:sym typeface="Wingdings" pitchFamily="2" charset="2"/>
              </a:rPr>
              <a:t>(virtù)</a:t>
            </a:r>
            <a:endParaRPr lang="it-IT" sz="2400" dirty="0" smtClean="0">
              <a:latin typeface="Arial" pitchFamily="34" charset="0"/>
              <a:cs typeface="Arial" pitchFamily="34" charset="0"/>
            </a:endParaRPr>
          </a:p>
          <a:p>
            <a:pPr lvl="0" indent="-274320" algn="just">
              <a:spcBef>
                <a:spcPts val="580"/>
              </a:spcBef>
              <a:buClr>
                <a:schemeClr val="accent1"/>
              </a:buClr>
              <a:buSzPct val="85000"/>
            </a:pPr>
            <a:endParaRPr kumimoji="0" lang="it-IT" sz="2400" b="0" i="0" u="none" strike="noStrike" kern="1200" cap="none" spc="0" normalizeH="0" baseline="0" noProof="0" dirty="0">
              <a:ln>
                <a:noFill/>
              </a:ln>
              <a:solidFill>
                <a:schemeClr val="tx1"/>
              </a:solidFill>
              <a:effectLst/>
              <a:uLnTx/>
              <a:uFillTx/>
              <a:latin typeface="Arial" pitchFamily="34" charset="0"/>
              <a:cs typeface="Arial" pitchFamily="34" charset="0"/>
            </a:endParaRPr>
          </a:p>
          <a:p>
            <a:pPr lvl="0" indent="-274320" algn="just">
              <a:spcBef>
                <a:spcPts val="580"/>
              </a:spcBef>
              <a:buClr>
                <a:schemeClr val="accent1"/>
              </a:buClr>
              <a:buSzPct val="85000"/>
            </a:pPr>
            <a:endParaRPr kumimoji="0" lang="it-IT" sz="2600" b="0" i="0" u="none" strike="noStrike" kern="1200" cap="none" spc="0" normalizeH="0" baseline="0" noProof="0" dirty="0">
              <a:ln>
                <a:noFill/>
              </a:ln>
              <a:solidFill>
                <a:schemeClr val="tx1"/>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pic>
        <p:nvPicPr>
          <p:cNvPr id="12290" name="Picture 2" descr="Risultati immagini per dialogo"/>
          <p:cNvPicPr>
            <a:picLocks noChangeAspect="1" noChangeArrowheads="1"/>
          </p:cNvPicPr>
          <p:nvPr/>
        </p:nvPicPr>
        <p:blipFill>
          <a:blip r:embed="rId2" cstate="print"/>
          <a:srcRect/>
          <a:stretch>
            <a:fillRect/>
          </a:stretch>
        </p:blipFill>
        <p:spPr bwMode="auto">
          <a:xfrm>
            <a:off x="2195736" y="3573016"/>
            <a:ext cx="5141243" cy="28756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395536" y="476672"/>
            <a:ext cx="8276456" cy="4572000"/>
          </a:xfrm>
          <a:prstGeom prst="rect">
            <a:avLst/>
          </a:prstGeom>
        </p:spPr>
        <p:txBody>
          <a:bodyPr/>
          <a:lstStyle/>
          <a:p>
            <a:pPr lvl="0" indent="-274320" algn="ctr">
              <a:spcBef>
                <a:spcPts val="580"/>
              </a:spcBef>
              <a:buClr>
                <a:schemeClr val="accent1"/>
              </a:buClr>
              <a:buSzPct val="85000"/>
            </a:pPr>
            <a:r>
              <a:rPr lang="it-IT" sz="2400" dirty="0" smtClean="0">
                <a:latin typeface="Arial" pitchFamily="34" charset="0"/>
                <a:cs typeface="Arial" pitchFamily="34" charset="0"/>
              </a:rPr>
              <a:t>Nel 399 a.C. viene </a:t>
            </a:r>
            <a:r>
              <a:rPr lang="it-IT" sz="2400" b="1" dirty="0" smtClean="0">
                <a:latin typeface="Arial" pitchFamily="34" charset="0"/>
                <a:cs typeface="Arial" pitchFamily="34" charset="0"/>
              </a:rPr>
              <a:t>processato</a:t>
            </a:r>
            <a:r>
              <a:rPr lang="it-IT" sz="2400" dirty="0" smtClean="0">
                <a:latin typeface="Arial" pitchFamily="34" charset="0"/>
                <a:cs typeface="Arial" pitchFamily="34" charset="0"/>
              </a:rPr>
              <a:t> e </a:t>
            </a:r>
            <a:r>
              <a:rPr lang="it-IT" sz="2400" b="1" dirty="0" smtClean="0">
                <a:solidFill>
                  <a:srgbClr val="FF0000"/>
                </a:solidFill>
                <a:latin typeface="Arial" pitchFamily="34" charset="0"/>
                <a:cs typeface="Arial" pitchFamily="34" charset="0"/>
              </a:rPr>
              <a:t>condannato a morte</a:t>
            </a:r>
            <a:endParaRPr lang="it-IT" sz="2400" dirty="0" smtClean="0">
              <a:solidFill>
                <a:srgbClr val="FF0000"/>
              </a:solidFill>
              <a:latin typeface="Arial" pitchFamily="34" charset="0"/>
              <a:cs typeface="Arial" pitchFamily="34" charset="0"/>
            </a:endParaRPr>
          </a:p>
          <a:p>
            <a:pPr lvl="0" indent="-274320" algn="just">
              <a:spcBef>
                <a:spcPts val="580"/>
              </a:spcBef>
              <a:buClr>
                <a:schemeClr val="accent1"/>
              </a:buClr>
              <a:buSzPct val="85000"/>
            </a:pPr>
            <a:endParaRPr kumimoji="0" lang="it-IT" sz="2600" b="0" i="0" u="none" strike="noStrike" kern="1200" cap="none" spc="0" normalizeH="0" baseline="0" noProof="0" dirty="0">
              <a:ln>
                <a:noFill/>
              </a:ln>
              <a:solidFill>
                <a:schemeClr val="tx1"/>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274320" marR="0" lvl="0" indent="-274320" algn="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3" name="Rettangolo 2"/>
          <p:cNvSpPr/>
          <p:nvPr/>
        </p:nvSpPr>
        <p:spPr>
          <a:xfrm>
            <a:off x="5436096" y="1196752"/>
            <a:ext cx="3312368" cy="1754326"/>
          </a:xfrm>
          <a:prstGeom prst="rect">
            <a:avLst/>
          </a:prstGeom>
        </p:spPr>
        <p:txBody>
          <a:bodyPr wrap="square">
            <a:spAutoFit/>
          </a:bodyPr>
          <a:lstStyle/>
          <a:p>
            <a:pPr lvl="0"/>
            <a:r>
              <a:rPr lang="it-IT" dirty="0">
                <a:latin typeface="Arial" pitchFamily="34" charset="0"/>
                <a:cs typeface="Arial" pitchFamily="34" charset="0"/>
              </a:rPr>
              <a:t>A</a:t>
            </a:r>
            <a:r>
              <a:rPr lang="it-IT" dirty="0" smtClean="0">
                <a:latin typeface="Arial" pitchFamily="34" charset="0"/>
                <a:cs typeface="Arial" pitchFamily="34" charset="0"/>
              </a:rPr>
              <a:t>d Atene è appena stato restaurato il sistema </a:t>
            </a:r>
            <a:r>
              <a:rPr lang="it-IT" b="1" dirty="0" smtClean="0">
                <a:latin typeface="Arial" pitchFamily="34" charset="0"/>
                <a:cs typeface="Arial" pitchFamily="34" charset="0"/>
              </a:rPr>
              <a:t>democratico</a:t>
            </a:r>
            <a:r>
              <a:rPr lang="it-IT" dirty="0" smtClean="0">
                <a:latin typeface="Arial" pitchFamily="34" charset="0"/>
                <a:cs typeface="Arial" pitchFamily="34" charset="0"/>
              </a:rPr>
              <a:t> (dopo il periodo dei Trenta tiranni). Le accuse sono sostenute da Meleto, </a:t>
            </a:r>
            <a:r>
              <a:rPr lang="it-IT" dirty="0" err="1" smtClean="0">
                <a:latin typeface="Arial" pitchFamily="34" charset="0"/>
                <a:cs typeface="Arial" pitchFamily="34" charset="0"/>
              </a:rPr>
              <a:t>Licone</a:t>
            </a:r>
            <a:r>
              <a:rPr lang="it-IT" dirty="0" smtClean="0">
                <a:latin typeface="Arial" pitchFamily="34" charset="0"/>
                <a:cs typeface="Arial" pitchFamily="34" charset="0"/>
              </a:rPr>
              <a:t> e da </a:t>
            </a:r>
            <a:r>
              <a:rPr lang="it-IT" dirty="0" err="1" smtClean="0">
                <a:latin typeface="Arial" pitchFamily="34" charset="0"/>
                <a:cs typeface="Arial" pitchFamily="34" charset="0"/>
              </a:rPr>
              <a:t>Anito</a:t>
            </a:r>
            <a:endParaRPr lang="it-IT" dirty="0">
              <a:latin typeface="Arial" pitchFamily="34" charset="0"/>
              <a:cs typeface="Arial" pitchFamily="34" charset="0"/>
            </a:endParaRPr>
          </a:p>
        </p:txBody>
      </p:sp>
      <p:sp>
        <p:nvSpPr>
          <p:cNvPr id="4" name="Rettangolo 3"/>
          <p:cNvSpPr/>
          <p:nvPr/>
        </p:nvSpPr>
        <p:spPr>
          <a:xfrm>
            <a:off x="539552" y="1196752"/>
            <a:ext cx="4572000" cy="135421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lvl="0" indent="-274320" algn="just">
              <a:spcBef>
                <a:spcPts val="580"/>
              </a:spcBef>
              <a:buClr>
                <a:schemeClr val="accent1"/>
              </a:buClr>
              <a:buSzPct val="85000"/>
            </a:pPr>
            <a:r>
              <a:rPr lang="it-IT" sz="2400" dirty="0" smtClean="0">
                <a:latin typeface="Arial" pitchFamily="34" charset="0"/>
                <a:cs typeface="Arial" pitchFamily="34" charset="0"/>
              </a:rPr>
              <a:t>Le </a:t>
            </a:r>
            <a:r>
              <a:rPr lang="it-IT" sz="2400" b="1" dirty="0" smtClean="0">
                <a:latin typeface="Arial" pitchFamily="34" charset="0"/>
                <a:cs typeface="Arial" pitchFamily="34" charset="0"/>
              </a:rPr>
              <a:t>accuse ufficiali</a:t>
            </a:r>
            <a:r>
              <a:rPr lang="it-IT" sz="2400" dirty="0" smtClean="0">
                <a:latin typeface="Arial" pitchFamily="34" charset="0"/>
                <a:cs typeface="Arial" pitchFamily="34" charset="0"/>
              </a:rPr>
              <a:t>:</a:t>
            </a:r>
            <a:endParaRPr lang="it-IT" sz="2400" dirty="0" smtClean="0">
              <a:latin typeface="Arial" pitchFamily="34" charset="0"/>
              <a:cs typeface="Arial" pitchFamily="34" charset="0"/>
            </a:endParaRPr>
          </a:p>
          <a:p>
            <a:pPr lvl="0" indent="-274320" algn="just">
              <a:spcBef>
                <a:spcPts val="580"/>
              </a:spcBef>
              <a:buClr>
                <a:schemeClr val="accent1"/>
              </a:buClr>
              <a:buSzPct val="85000"/>
              <a:buFontTx/>
              <a:buChar char="-"/>
            </a:pPr>
            <a:r>
              <a:rPr lang="it-IT" sz="2400" baseline="0" dirty="0" smtClean="0">
                <a:latin typeface="Arial" pitchFamily="34" charset="0"/>
                <a:cs typeface="Arial" pitchFamily="34" charset="0"/>
              </a:rPr>
              <a:t>Corrompe </a:t>
            </a:r>
            <a:r>
              <a:rPr lang="it-IT" sz="2400" baseline="0" dirty="0" smtClean="0">
                <a:latin typeface="Arial" pitchFamily="34" charset="0"/>
                <a:cs typeface="Arial" pitchFamily="34" charset="0"/>
              </a:rPr>
              <a:t>i giovani</a:t>
            </a:r>
          </a:p>
          <a:p>
            <a:pPr lvl="0" indent="-274320" algn="just">
              <a:spcBef>
                <a:spcPts val="580"/>
              </a:spcBef>
              <a:buClr>
                <a:schemeClr val="accent1"/>
              </a:buClr>
              <a:buSzPct val="85000"/>
              <a:buFontTx/>
              <a:buChar char="-"/>
            </a:pPr>
            <a:r>
              <a:rPr lang="it-IT" sz="2400" dirty="0">
                <a:latin typeface="Arial" pitchFamily="34" charset="0"/>
                <a:cs typeface="Arial" pitchFamily="34" charset="0"/>
              </a:rPr>
              <a:t>Empietà</a:t>
            </a:r>
          </a:p>
        </p:txBody>
      </p:sp>
      <p:sp>
        <p:nvSpPr>
          <p:cNvPr id="5" name="Rettangolo 4"/>
          <p:cNvSpPr/>
          <p:nvPr/>
        </p:nvSpPr>
        <p:spPr>
          <a:xfrm>
            <a:off x="827584" y="4869160"/>
            <a:ext cx="7488832" cy="16466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indent="-274320" algn="just">
              <a:spcBef>
                <a:spcPts val="580"/>
              </a:spcBef>
              <a:buClr>
                <a:schemeClr val="accent1"/>
              </a:buClr>
              <a:buSzPct val="85000"/>
            </a:pPr>
            <a:r>
              <a:rPr lang="it-IT" sz="2000" i="1" dirty="0" smtClean="0">
                <a:latin typeface="Arial" pitchFamily="34" charset="0"/>
                <a:cs typeface="Arial" pitchFamily="34" charset="0"/>
              </a:rPr>
              <a:t>Possibile </a:t>
            </a:r>
            <a:r>
              <a:rPr lang="it-IT" sz="2000" i="1" dirty="0" err="1" smtClean="0">
                <a:latin typeface="Arial" pitchFamily="34" charset="0"/>
                <a:cs typeface="Arial" pitchFamily="34" charset="0"/>
              </a:rPr>
              <a:t>spiegazione</a:t>
            </a:r>
            <a:r>
              <a:rPr lang="it-IT" sz="2400" dirty="0" err="1" smtClean="0">
                <a:latin typeface="Arial" pitchFamily="34" charset="0"/>
                <a:cs typeface="Arial" pitchFamily="34" charset="0"/>
              </a:rPr>
              <a:t>…</a:t>
            </a:r>
            <a:endParaRPr lang="it-IT" sz="2400" dirty="0" smtClean="0">
              <a:latin typeface="Arial" pitchFamily="34" charset="0"/>
              <a:cs typeface="Arial" pitchFamily="34" charset="0"/>
            </a:endParaRPr>
          </a:p>
          <a:p>
            <a:pPr lvl="0" indent="-274320" algn="just">
              <a:spcBef>
                <a:spcPts val="580"/>
              </a:spcBef>
              <a:buClr>
                <a:schemeClr val="accent1"/>
              </a:buClr>
              <a:buSzPct val="85000"/>
            </a:pPr>
            <a:r>
              <a:rPr lang="it-IT" sz="2400" dirty="0" smtClean="0">
                <a:latin typeface="Arial" pitchFamily="34" charset="0"/>
                <a:cs typeface="Arial" pitchFamily="34" charset="0"/>
              </a:rPr>
              <a:t>La democrazia appena restaurata è </a:t>
            </a:r>
            <a:r>
              <a:rPr lang="it-IT" sz="2400" b="1" dirty="0" smtClean="0">
                <a:latin typeface="Arial" pitchFamily="34" charset="0"/>
                <a:cs typeface="Arial" pitchFamily="34" charset="0"/>
              </a:rPr>
              <a:t>debole</a:t>
            </a:r>
            <a:r>
              <a:rPr lang="it-IT" sz="2400" dirty="0" smtClean="0">
                <a:latin typeface="Arial" pitchFamily="34" charset="0"/>
                <a:cs typeface="Arial" pitchFamily="34" charset="0"/>
              </a:rPr>
              <a:t> e mal si sopporta un uomo che pone </a:t>
            </a:r>
            <a:r>
              <a:rPr lang="it-IT" sz="2400" b="1" dirty="0" smtClean="0">
                <a:latin typeface="Arial" pitchFamily="34" charset="0"/>
                <a:cs typeface="Arial" pitchFamily="34" charset="0"/>
              </a:rPr>
              <a:t>troppe domande </a:t>
            </a:r>
            <a:r>
              <a:rPr lang="it-IT" sz="2400" dirty="0" smtClean="0">
                <a:latin typeface="Arial" pitchFamily="34" charset="0"/>
                <a:cs typeface="Arial" pitchFamily="34" charset="0"/>
              </a:rPr>
              <a:t>e risveglia lo </a:t>
            </a:r>
            <a:r>
              <a:rPr lang="it-IT" sz="2400" b="1" dirty="0" smtClean="0">
                <a:latin typeface="Arial" pitchFamily="34" charset="0"/>
                <a:cs typeface="Arial" pitchFamily="34" charset="0"/>
              </a:rPr>
              <a:t>spirito critico </a:t>
            </a:r>
            <a:r>
              <a:rPr lang="it-IT" sz="2400" dirty="0" smtClean="0">
                <a:latin typeface="Arial" pitchFamily="34" charset="0"/>
                <a:cs typeface="Arial" pitchFamily="34" charset="0"/>
              </a:rPr>
              <a:t>degli ateniesi</a:t>
            </a:r>
            <a:endParaRPr lang="it-IT" sz="2400" dirty="0">
              <a:latin typeface="Arial" pitchFamily="34" charset="0"/>
              <a:cs typeface="Arial" pitchFamily="34" charset="0"/>
            </a:endParaRPr>
          </a:p>
        </p:txBody>
      </p:sp>
      <p:graphicFrame>
        <p:nvGraphicFramePr>
          <p:cNvPr id="7" name="Diagramma 6"/>
          <p:cNvGraphicFramePr/>
          <p:nvPr/>
        </p:nvGraphicFramePr>
        <p:xfrm>
          <a:off x="395536" y="2564904"/>
          <a:ext cx="8568952"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chemeClr val="tx1"/>
                </a:solidFill>
                <a:latin typeface="Arial" pitchFamily="34" charset="0"/>
                <a:cs typeface="Arial" pitchFamily="34" charset="0"/>
              </a:rPr>
              <a:t>UN RITRATTO</a:t>
            </a:r>
            <a:endParaRPr lang="it-IT" b="1" dirty="0">
              <a:solidFill>
                <a:schemeClr val="tx1"/>
              </a:solidFill>
              <a:latin typeface="Arial" pitchFamily="34" charset="0"/>
              <a:cs typeface="Arial" pitchFamily="34" charset="0"/>
            </a:endParaRPr>
          </a:p>
        </p:txBody>
      </p:sp>
      <p:sp>
        <p:nvSpPr>
          <p:cNvPr id="3" name="Segnaposto contenuto 2"/>
          <p:cNvSpPr>
            <a:spLocks noGrp="1"/>
          </p:cNvSpPr>
          <p:nvPr>
            <p:ph sz="quarter" idx="1"/>
          </p:nvPr>
        </p:nvSpPr>
        <p:spPr/>
        <p:txBody>
          <a:bodyPr>
            <a:normAutofit/>
          </a:bodyPr>
          <a:lstStyle/>
          <a:p>
            <a:pPr>
              <a:buNone/>
            </a:pPr>
            <a:r>
              <a:rPr lang="it-IT" dirty="0" smtClean="0">
                <a:latin typeface="Arial" pitchFamily="34" charset="0"/>
                <a:cs typeface="Arial" pitchFamily="34" charset="0"/>
              </a:rPr>
              <a:t>Uomo robusto</a:t>
            </a:r>
          </a:p>
          <a:p>
            <a:pPr>
              <a:buNone/>
            </a:pPr>
            <a:r>
              <a:rPr lang="it-IT" dirty="0" smtClean="0">
                <a:latin typeface="Arial" pitchFamily="34" charset="0"/>
                <a:cs typeface="Arial" pitchFamily="34" charset="0"/>
              </a:rPr>
              <a:t>Faccia larga</a:t>
            </a:r>
          </a:p>
          <a:p>
            <a:pPr>
              <a:buNone/>
            </a:pPr>
            <a:r>
              <a:rPr lang="it-IT" dirty="0" smtClean="0">
                <a:latin typeface="Arial" pitchFamily="34" charset="0"/>
                <a:cs typeface="Arial" pitchFamily="34" charset="0"/>
              </a:rPr>
              <a:t>Naso camuso</a:t>
            </a:r>
          </a:p>
          <a:p>
            <a:pPr>
              <a:buNone/>
            </a:pPr>
            <a:r>
              <a:rPr lang="it-IT" dirty="0" smtClean="0">
                <a:latin typeface="Arial" pitchFamily="34" charset="0"/>
                <a:cs typeface="Arial" pitchFamily="34" charset="0"/>
              </a:rPr>
              <a:t>Occhi sporgenti</a:t>
            </a:r>
          </a:p>
          <a:p>
            <a:pPr>
              <a:buNone/>
            </a:pPr>
            <a:r>
              <a:rPr lang="it-IT" dirty="0" smtClean="0">
                <a:latin typeface="Arial" pitchFamily="34" charset="0"/>
                <a:cs typeface="Arial" pitchFamily="34" charset="0"/>
              </a:rPr>
              <a:t>Trasandato</a:t>
            </a:r>
          </a:p>
          <a:p>
            <a:pPr>
              <a:buNone/>
            </a:pPr>
            <a:r>
              <a:rPr lang="it-IT" dirty="0" smtClean="0">
                <a:latin typeface="Arial" pitchFamily="34" charset="0"/>
                <a:cs typeface="Arial" pitchFamily="34" charset="0"/>
              </a:rPr>
              <a:t>Ha modi semplici</a:t>
            </a:r>
          </a:p>
          <a:p>
            <a:pPr>
              <a:buNone/>
            </a:pPr>
            <a:endParaRPr lang="it-IT" dirty="0" smtClean="0">
              <a:latin typeface="Arial" pitchFamily="34" charset="0"/>
              <a:cs typeface="Arial" pitchFamily="34" charset="0"/>
            </a:endParaRPr>
          </a:p>
          <a:p>
            <a:pPr>
              <a:buNone/>
            </a:pPr>
            <a:r>
              <a:rPr lang="it-IT" b="1" dirty="0" smtClean="0">
                <a:latin typeface="Arial" pitchFamily="34" charset="0"/>
                <a:cs typeface="Arial" pitchFamily="34" charset="0"/>
              </a:rPr>
              <a:t>Non è BELLO</a:t>
            </a:r>
          </a:p>
          <a:p>
            <a:pPr>
              <a:buNone/>
            </a:pPr>
            <a:endParaRPr lang="it-IT" dirty="0" smtClean="0">
              <a:latin typeface="Arial" pitchFamily="34" charset="0"/>
              <a:cs typeface="Arial" pitchFamily="34" charset="0"/>
            </a:endParaRPr>
          </a:p>
          <a:p>
            <a:pPr algn="ctr">
              <a:buNone/>
            </a:pPr>
            <a:endParaRPr lang="it-IT" dirty="0" smtClean="0">
              <a:latin typeface="Arial" pitchFamily="34" charset="0"/>
              <a:cs typeface="Arial" pitchFamily="34" charset="0"/>
            </a:endParaRPr>
          </a:p>
        </p:txBody>
      </p:sp>
      <p:pic>
        <p:nvPicPr>
          <p:cNvPr id="18434" name="Picture 2" descr="Risultati immagini per socrate"/>
          <p:cNvPicPr>
            <a:picLocks noChangeAspect="1" noChangeArrowheads="1"/>
          </p:cNvPicPr>
          <p:nvPr/>
        </p:nvPicPr>
        <p:blipFill>
          <a:blip r:embed="rId2" cstate="print"/>
          <a:srcRect/>
          <a:stretch>
            <a:fillRect/>
          </a:stretch>
        </p:blipFill>
        <p:spPr bwMode="auto">
          <a:xfrm>
            <a:off x="5796136" y="1412776"/>
            <a:ext cx="2886075" cy="2047876"/>
          </a:xfrm>
          <a:prstGeom prst="rect">
            <a:avLst/>
          </a:prstGeom>
          <a:noFill/>
        </p:spPr>
      </p:pic>
      <p:sp>
        <p:nvSpPr>
          <p:cNvPr id="5" name="Ovale 4"/>
          <p:cNvSpPr/>
          <p:nvPr/>
        </p:nvSpPr>
        <p:spPr>
          <a:xfrm>
            <a:off x="3779912" y="3789040"/>
            <a:ext cx="2880320" cy="244827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sz="2400" dirty="0" smtClean="0">
                <a:latin typeface="Arial" pitchFamily="34" charset="0"/>
                <a:cs typeface="Arial" pitchFamily="34" charset="0"/>
              </a:rPr>
              <a:t>Per i Greci</a:t>
            </a:r>
          </a:p>
          <a:p>
            <a:pPr algn="ctr"/>
            <a:r>
              <a:rPr lang="it-IT" sz="2400" dirty="0" smtClean="0">
                <a:latin typeface="Arial" pitchFamily="34" charset="0"/>
                <a:cs typeface="Arial" pitchFamily="34" charset="0"/>
              </a:rPr>
              <a:t>BELLO</a:t>
            </a:r>
          </a:p>
          <a:p>
            <a:pPr algn="ctr"/>
            <a:r>
              <a:rPr lang="it-IT" sz="2400" dirty="0" smtClean="0">
                <a:latin typeface="Arial" pitchFamily="34" charset="0"/>
                <a:cs typeface="Arial" pitchFamily="34" charset="0"/>
              </a:rPr>
              <a:t>= </a:t>
            </a:r>
          </a:p>
          <a:p>
            <a:pPr algn="ctr"/>
            <a:r>
              <a:rPr lang="it-IT" sz="2400" dirty="0" smtClean="0">
                <a:latin typeface="Arial" pitchFamily="34" charset="0"/>
                <a:cs typeface="Arial" pitchFamily="34" charset="0"/>
              </a:rPr>
              <a:t>BUONO</a:t>
            </a:r>
            <a:endParaRPr lang="it-IT" sz="2400" dirty="0">
              <a:latin typeface="Arial" pitchFamily="34" charset="0"/>
              <a:cs typeface="Arial" pitchFamily="34" charset="0"/>
            </a:endParaRPr>
          </a:p>
        </p:txBody>
      </p:sp>
      <p:sp>
        <p:nvSpPr>
          <p:cNvPr id="6" name="CasellaDiTesto 5"/>
          <p:cNvSpPr txBox="1"/>
          <p:nvPr/>
        </p:nvSpPr>
        <p:spPr>
          <a:xfrm>
            <a:off x="6948264" y="5013176"/>
            <a:ext cx="1800200" cy="1323439"/>
          </a:xfrm>
          <a:prstGeom prst="rect">
            <a:avLst/>
          </a:prstGeom>
          <a:noFill/>
        </p:spPr>
        <p:txBody>
          <a:bodyPr wrap="square" rtlCol="0">
            <a:spAutoFit/>
          </a:bodyPr>
          <a:lstStyle/>
          <a:p>
            <a:r>
              <a:rPr lang="it-IT" sz="2000" dirty="0" smtClean="0">
                <a:latin typeface="Arial" pitchFamily="34" charset="0"/>
                <a:cs typeface="Arial" pitchFamily="34" charset="0"/>
              </a:rPr>
              <a:t>Eppure Socrate è un </a:t>
            </a:r>
            <a:r>
              <a:rPr lang="it-IT" sz="2000" b="1" dirty="0" smtClean="0">
                <a:latin typeface="Arial" pitchFamily="34" charset="0"/>
                <a:cs typeface="Arial" pitchFamily="34" charset="0"/>
              </a:rPr>
              <a:t>modello di virtù</a:t>
            </a:r>
            <a:endParaRPr lang="it-IT" sz="2000"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p:cNvSpPr txBox="1">
            <a:spLocks/>
          </p:cNvSpPr>
          <p:nvPr/>
        </p:nvSpPr>
        <p:spPr>
          <a:xfrm>
            <a:off x="827584" y="764704"/>
            <a:ext cx="7772400" cy="1008112"/>
          </a:xfrm>
          <a:prstGeom prst="rect">
            <a:avLst/>
          </a:prstGeom>
        </p:spPr>
        <p:txBody>
          <a:bodyPr>
            <a:normAutofit/>
          </a:bodyPr>
          <a:lstStyle/>
          <a:p>
            <a:pPr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Non si cura dell’esteriorità ma dell’interiorità, della bellezza non del corpo, ma dell’</a:t>
            </a:r>
            <a:r>
              <a:rPr kumimoji="0" lang="it-IT" sz="26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anima</a:t>
            </a:r>
          </a:p>
        </p:txBody>
      </p:sp>
      <p:pic>
        <p:nvPicPr>
          <p:cNvPr id="19458" name="Picture 2" descr="Risultati immagini per sileno"/>
          <p:cNvPicPr>
            <a:picLocks noChangeAspect="1" noChangeArrowheads="1"/>
          </p:cNvPicPr>
          <p:nvPr/>
        </p:nvPicPr>
        <p:blipFill>
          <a:blip r:embed="rId2" cstate="print"/>
          <a:srcRect/>
          <a:stretch>
            <a:fillRect/>
          </a:stretch>
        </p:blipFill>
        <p:spPr bwMode="auto">
          <a:xfrm>
            <a:off x="467544" y="1844824"/>
            <a:ext cx="3810000" cy="2981326"/>
          </a:xfrm>
          <a:prstGeom prst="rect">
            <a:avLst/>
          </a:prstGeom>
          <a:ln>
            <a:noFill/>
          </a:ln>
          <a:effectLst>
            <a:softEdge rad="112500"/>
          </a:effectLst>
        </p:spPr>
      </p:pic>
      <p:sp>
        <p:nvSpPr>
          <p:cNvPr id="4" name="Segnaposto contenuto 2"/>
          <p:cNvSpPr txBox="1">
            <a:spLocks/>
          </p:cNvSpPr>
          <p:nvPr/>
        </p:nvSpPr>
        <p:spPr>
          <a:xfrm>
            <a:off x="4427984" y="2420888"/>
            <a:ext cx="4172000" cy="936104"/>
          </a:xfrm>
          <a:prstGeom prst="rect">
            <a:avLst/>
          </a:prstGeom>
        </p:spPr>
        <p:txBody>
          <a:bodyPr>
            <a:normAutofit fontScale="92500"/>
          </a:bodyPr>
          <a:lstStyle/>
          <a:p>
            <a:pPr marR="0" lvl="0" indent="-27432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it-IT" sz="2600" dirty="0" smtClean="0">
                <a:latin typeface="Arial" pitchFamily="34" charset="0"/>
                <a:cs typeface="Arial" pitchFamily="34" charset="0"/>
              </a:rPr>
              <a:t>Paragonato a</a:t>
            </a:r>
            <a:r>
              <a:rPr kumimoji="0" lang="it-IT" sz="26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un SILENO (figure della mitologia greca)</a:t>
            </a:r>
          </a:p>
        </p:txBody>
      </p:sp>
      <p:pic>
        <p:nvPicPr>
          <p:cNvPr id="19460" name="Picture 4" descr="Risultati immagini per radiografia"/>
          <p:cNvPicPr>
            <a:picLocks noChangeAspect="1" noChangeArrowheads="1"/>
          </p:cNvPicPr>
          <p:nvPr/>
        </p:nvPicPr>
        <p:blipFill>
          <a:blip r:embed="rId3" cstate="print"/>
          <a:srcRect/>
          <a:stretch>
            <a:fillRect/>
          </a:stretch>
        </p:blipFill>
        <p:spPr bwMode="auto">
          <a:xfrm>
            <a:off x="5148064" y="3645024"/>
            <a:ext cx="3080342" cy="2520280"/>
          </a:xfrm>
          <a:prstGeom prst="rect">
            <a:avLst/>
          </a:prstGeom>
          <a:noFill/>
        </p:spPr>
      </p:pic>
      <p:sp>
        <p:nvSpPr>
          <p:cNvPr id="6" name="Rettangolo 5"/>
          <p:cNvSpPr/>
          <p:nvPr/>
        </p:nvSpPr>
        <p:spPr>
          <a:xfrm rot="20609381">
            <a:off x="5764506" y="4191233"/>
            <a:ext cx="1973232" cy="1077218"/>
          </a:xfrm>
          <a:prstGeom prst="rect">
            <a:avLst/>
          </a:prstGeom>
          <a:noFill/>
        </p:spPr>
        <p:txBody>
          <a:bodyPr wrap="none" lIns="91440" tIns="45720" rIns="91440" bIns="45720">
            <a:spAutoFit/>
          </a:bodyPr>
          <a:lstStyle/>
          <a:p>
            <a:pPr algn="ctr"/>
            <a:r>
              <a:rPr lang="it-IT" sz="3200" b="1" cap="none" spc="300" dirty="0" smtClean="0">
                <a:ln w="11430" cmpd="sng">
                  <a:solidFill>
                    <a:schemeClr val="tx1"/>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BELLO </a:t>
            </a:r>
          </a:p>
          <a:p>
            <a:pPr algn="ctr"/>
            <a:r>
              <a:rPr lang="it-IT" sz="3200" b="1" cap="none" spc="300" dirty="0" smtClean="0">
                <a:ln w="11430" cmpd="sng">
                  <a:solidFill>
                    <a:schemeClr val="tx1"/>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DENTRO</a:t>
            </a:r>
            <a:endParaRPr lang="it-IT" sz="3200" b="1" cap="none" spc="300" dirty="0">
              <a:ln w="11430" cmpd="sng">
                <a:solidFill>
                  <a:schemeClr val="tx1"/>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385</TotalTime>
  <Words>2927</Words>
  <Application>Microsoft Office PowerPoint</Application>
  <PresentationFormat>Presentazione su schermo (4:3)</PresentationFormat>
  <Paragraphs>167</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Universo</vt:lpstr>
      <vt:lpstr>SOCRATE</vt:lpstr>
      <vt:lpstr>VITA</vt:lpstr>
      <vt:lpstr>Diapositiva 3</vt:lpstr>
      <vt:lpstr>Diapositiva 4</vt:lpstr>
      <vt:lpstr>Diapositiva 5</vt:lpstr>
      <vt:lpstr>Diapositiva 6</vt:lpstr>
      <vt:lpstr>Diapositiva 7</vt:lpstr>
      <vt:lpstr>UN RITRATTO</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SOCRATE</dc:title>
  <dc:creator>Simone</dc:creator>
  <cp:lastModifiedBy>simone.dell@libero.it</cp:lastModifiedBy>
  <cp:revision>11</cp:revision>
  <dcterms:created xsi:type="dcterms:W3CDTF">2018-11-20T14:19:42Z</dcterms:created>
  <dcterms:modified xsi:type="dcterms:W3CDTF">2022-06-14T08:12:52Z</dcterms:modified>
</cp:coreProperties>
</file>